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74" r:id="rId4"/>
    <p:sldId id="272" r:id="rId5"/>
    <p:sldId id="273" r:id="rId6"/>
    <p:sldId id="269" r:id="rId7"/>
    <p:sldId id="258" r:id="rId8"/>
    <p:sldId id="259" r:id="rId9"/>
    <p:sldId id="260" r:id="rId10"/>
    <p:sldId id="264" r:id="rId11"/>
    <p:sldId id="263" r:id="rId12"/>
    <p:sldId id="266" r:id="rId13"/>
    <p:sldId id="267" r:id="rId14"/>
    <p:sldId id="271" r:id="rId15"/>
    <p:sldId id="262" r:id="rId16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FBFBF"/>
    <a:srgbClr val="B50000"/>
    <a:srgbClr val="000000"/>
    <a:srgbClr val="C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660"/>
  </p:normalViewPr>
  <p:slideViewPr>
    <p:cSldViewPr snapToGrid="0">
      <p:cViewPr varScale="1">
        <p:scale>
          <a:sx n="32" d="100"/>
          <a:sy n="32" d="100"/>
        </p:scale>
        <p:origin x="58" y="6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Shape 164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5" name="Shape 165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forum-template0future-of-photonics.002.png" descr="forum-template0future-of-photonics.00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Повестка д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Заголовок повестки дня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5100"/>
          </a:xfrm>
          <a:prstGeom prst="rect">
            <a:avLst/>
          </a:prstGeom>
        </p:spPr>
        <p:txBody>
          <a:bodyPr/>
          <a:lstStyle/>
          <a:p>
            <a:r>
              <a:t>Заголовок повестки дня</a:t>
            </a:r>
          </a:p>
        </p:txBody>
      </p:sp>
      <p:sp>
        <p:nvSpPr>
          <p:cNvPr id="105" name="Подзаголовок повестки дня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Подзаголовок повестки дня</a:t>
            </a:r>
          </a:p>
        </p:txBody>
      </p:sp>
      <p:sp>
        <p:nvSpPr>
          <p:cNvPr id="106" name="Уровень текста 1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1pPr>
            <a:lvl2pPr marL="0" indent="4572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2pPr>
            <a:lvl3pPr marL="0" indent="9144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3pPr>
            <a:lvl4pPr marL="0" indent="13716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4pPr>
            <a:lvl5pPr marL="0" indent="18288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5pPr>
          </a:lstStyle>
          <a:p>
            <a:r>
              <a:t>Темы повестки дня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7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Информационное сообщ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forum-template0future-of-photonics.009.png" descr="forum-template0future-of-photonics.009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1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Важный фа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Уровень текста 1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1075927"/>
            <a:ext cx="21971000" cy="724158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5pPr>
          </a:lstStyle>
          <a:p>
            <a:r>
              <a:t>100 %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23" name="Информация о факте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Информация о факте</a:t>
            </a:r>
          </a:p>
        </p:txBody>
      </p:sp>
      <p:sp>
        <p:nvSpPr>
          <p:cNvPr id="124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Цита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forum-template0future-of-photonics.013.png" descr="forum-template0future-of-photonics.01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32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Фото (3 шт.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Миска салата с жареным рисом, варёными яйцами и палочками для еды"/>
          <p:cNvSpPr>
            <a:spLocks noGrp="1"/>
          </p:cNvSpPr>
          <p:nvPr>
            <p:ph type="pic" sz="quarter" idx="21"/>
          </p:nvPr>
        </p:nvSpPr>
        <p:spPr>
          <a:xfrm>
            <a:off x="15760700" y="1016000"/>
            <a:ext cx="7439099" cy="594967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r>
              <a:rPr lang="ru-RU"/>
              <a:t>Вставка рисунка</a:t>
            </a:r>
            <a:endParaRPr/>
          </a:p>
        </p:txBody>
      </p:sp>
      <p:sp>
        <p:nvSpPr>
          <p:cNvPr id="140" name="Тарелка с рублеными котлетами из лосося, салатом и хумусом "/>
          <p:cNvSpPr>
            <a:spLocks noGrp="1"/>
          </p:cNvSpPr>
          <p:nvPr>
            <p:ph type="pic" sz="half" idx="22"/>
          </p:nvPr>
        </p:nvSpPr>
        <p:spPr>
          <a:xfrm>
            <a:off x="13500100" y="3978275"/>
            <a:ext cx="10439400" cy="1215018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r>
              <a:rPr lang="ru-RU"/>
              <a:t>Вставка рисунка</a:t>
            </a:r>
            <a:endParaRPr/>
          </a:p>
        </p:txBody>
      </p:sp>
      <p:sp>
        <p:nvSpPr>
          <p:cNvPr id="141" name="Тарелка пасты папарделле с зелёным маслом из петрушки, жареным фундуком и стружкой сыра пармезан"/>
          <p:cNvSpPr>
            <a:spLocks noGrp="1"/>
          </p:cNvSpPr>
          <p:nvPr>
            <p:ph type="pic" idx="23"/>
          </p:nvPr>
        </p:nvSpPr>
        <p:spPr>
          <a:xfrm>
            <a:off x="-139700" y="495300"/>
            <a:ext cx="16611600" cy="124587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r>
              <a:rPr lang="ru-RU"/>
              <a:t>Вставка рисунка</a:t>
            </a:r>
            <a:endParaRPr/>
          </a:p>
        </p:txBody>
      </p:sp>
      <p:sp>
        <p:nvSpPr>
          <p:cNvPr id="142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миска салата с жареным рисом, варёными яйцами и палочками для еды"/>
          <p:cNvSpPr>
            <a:spLocks noGrp="1"/>
          </p:cNvSpPr>
          <p:nvPr>
            <p:ph type="pic" idx="21"/>
          </p:nvPr>
        </p:nvSpPr>
        <p:spPr>
          <a:xfrm>
            <a:off x="-1333500" y="-5524500"/>
            <a:ext cx="27051000" cy="21640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r>
              <a:rPr lang="ru-RU"/>
              <a:t>Вставка рисунка</a:t>
            </a:r>
            <a:endParaRPr/>
          </a:p>
        </p:txBody>
      </p:sp>
      <p:sp>
        <p:nvSpPr>
          <p:cNvPr id="150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forum-template0future-of-photonics.005.png" descr="forum-template0future-of-photonics.00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58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Заголовок и 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Авокадо и лаймы"/>
          <p:cNvSpPr>
            <a:spLocks noGrp="1"/>
          </p:cNvSpPr>
          <p:nvPr>
            <p:ph type="pic" idx="21"/>
          </p:nvPr>
        </p:nvSpPr>
        <p:spPr>
          <a:xfrm>
            <a:off x="-1155700" y="-1295400"/>
            <a:ext cx="26746200" cy="1601893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r>
              <a:rPr lang="ru-RU"/>
              <a:t>Вставка рисунка</a:t>
            </a:r>
            <a:endParaRPr/>
          </a:p>
        </p:txBody>
      </p:sp>
      <p:sp>
        <p:nvSpPr>
          <p:cNvPr id="21" name="Заголовок презентации"/>
          <p:cNvSpPr txBox="1">
            <a:spLocks noGrp="1"/>
          </p:cNvSpPr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z="11600" spc="-232"/>
            </a:lvl1pPr>
          </a:lstStyle>
          <a:p>
            <a:r>
              <a:t>Заголовок презентации</a:t>
            </a:r>
          </a:p>
        </p:txBody>
      </p:sp>
      <p:sp>
        <p:nvSpPr>
          <p:cNvPr id="22" name="Автор и дата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Автор и дата</a:t>
            </a:r>
          </a:p>
        </p:txBody>
      </p:sp>
      <p:sp>
        <p:nvSpPr>
          <p:cNvPr id="23" name="Уровень текста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11609910"/>
            <a:ext cx="21971000" cy="1116952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Подзаголовок презентации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4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Заголовок и фото (вариант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Тарелка с рублеными котлетами из лосося, салатом и хумусом"/>
          <p:cNvSpPr>
            <a:spLocks noGrp="1"/>
          </p:cNvSpPr>
          <p:nvPr>
            <p:ph type="pic" idx="21"/>
          </p:nvPr>
        </p:nvSpPr>
        <p:spPr>
          <a:xfrm>
            <a:off x="10972800" y="-203200"/>
            <a:ext cx="12144837" cy="14135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r>
              <a:rPr lang="ru-RU"/>
              <a:t>Вставка рисунка</a:t>
            </a:r>
            <a:endParaRPr/>
          </a:p>
        </p:txBody>
      </p:sp>
      <p:sp>
        <p:nvSpPr>
          <p:cNvPr id="32" name="Заголовок слайда"/>
          <p:cNvSpPr txBox="1">
            <a:spLocks noGrp="1"/>
          </p:cNvSpPr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r>
              <a:t>Заголовок слайда</a:t>
            </a:r>
          </a:p>
        </p:txBody>
      </p:sp>
      <p:sp>
        <p:nvSpPr>
          <p:cNvPr id="33" name="Уровень текста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Подзаголовок слайда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4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 пунк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Пунк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forum-template0future-of-photonics.003.png" descr="forum-template0future-of-photonics.00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49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Заголовок, пункты и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Подзаголовок слайда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Подзаголовок слайда</a:t>
            </a:r>
          </a:p>
        </p:txBody>
      </p:sp>
      <p:sp>
        <p:nvSpPr>
          <p:cNvPr id="57" name="Уровень текста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r>
              <a:t>Текст пункта на слайде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8" name="Тарелка пасты папарделле с зелёным маслом из петрушки, жареным фундуком и стружкой сыра пармезан"/>
          <p:cNvSpPr>
            <a:spLocks noGrp="1"/>
          </p:cNvSpPr>
          <p:nvPr>
            <p:ph type="pic" idx="22"/>
          </p:nvPr>
        </p:nvSpPr>
        <p:spPr>
          <a:xfrm>
            <a:off x="12192000" y="-407266"/>
            <a:ext cx="10916874" cy="1455583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r>
              <a:rPr lang="ru-RU"/>
              <a:t>Вставка рисунка</a:t>
            </a:r>
            <a:endParaRPr/>
          </a:p>
        </p:txBody>
      </p:sp>
      <p:sp>
        <p:nvSpPr>
          <p:cNvPr id="59" name="Заголовок слайда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r>
              <a:t>Заголовок слайда</a:t>
            </a:r>
          </a:p>
        </p:txBody>
      </p:sp>
      <p:sp>
        <p:nvSpPr>
          <p:cNvPr id="60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Заголовок, пункты, видео — мелк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Подзаголовок слайда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Подзаголовок слайда</a:t>
            </a:r>
          </a:p>
        </p:txBody>
      </p:sp>
      <p:sp>
        <p:nvSpPr>
          <p:cNvPr id="68" name="Уровень текста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r>
              <a:t>Текст пункта на слайде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9" name="Заголовок слайда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r>
              <a:t>Заголовок слайда</a:t>
            </a:r>
          </a:p>
        </p:txBody>
      </p:sp>
      <p:sp>
        <p:nvSpPr>
          <p:cNvPr id="70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Заголовок, пункты, видео — крупн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Подзаголовок слайда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Подзаголовок слайда</a:t>
            </a:r>
          </a:p>
        </p:txBody>
      </p:sp>
      <p:sp>
        <p:nvSpPr>
          <p:cNvPr id="78" name="Уровень текста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r>
              <a:t>Текст пункта на слайде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79" name="Заголовок слайда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r>
              <a:t>Заголовок слайда</a:t>
            </a:r>
          </a:p>
        </p:txBody>
      </p:sp>
      <p:sp>
        <p:nvSpPr>
          <p:cNvPr id="80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Заголовок слайда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4949"/>
          </a:xfrm>
          <a:prstGeom prst="rect">
            <a:avLst/>
          </a:prstGeom>
        </p:spPr>
        <p:txBody>
          <a:bodyPr/>
          <a:lstStyle/>
          <a:p>
            <a:r>
              <a:t>Заголовок слайда</a:t>
            </a:r>
          </a:p>
        </p:txBody>
      </p:sp>
      <p:sp>
        <p:nvSpPr>
          <p:cNvPr id="96" name="Подзаголовок слайда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Подзаголовок слайда</a:t>
            </a:r>
          </a:p>
        </p:txBody>
      </p:sp>
      <p:sp>
        <p:nvSpPr>
          <p:cNvPr id="97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orum-template0future-of-photonics.007.png" descr="forum-template0future-of-photonics.007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Заголовок слайда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Заголовок слайда</a:t>
            </a:r>
          </a:p>
        </p:txBody>
      </p:sp>
      <p:sp>
        <p:nvSpPr>
          <p:cNvPr id="4" name="Уровень текста 1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Текст пункта на слайде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algn="ctr" defTabSz="584200">
              <a:lnSpc>
                <a:spcPct val="100000"/>
              </a:lnSpc>
              <a:spcBef>
                <a:spcPts val="0"/>
              </a:spcBef>
              <a:defRPr sz="18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8" r:id="rId9"/>
    <p:sldLayoutId id="2147483659" r:id="rId10"/>
    <p:sldLayoutId id="2147483660" r:id="rId11"/>
    <p:sldLayoutId id="2147483661" r:id="rId12"/>
    <p:sldLayoutId id="2147483662" r:id="rId13"/>
    <p:sldLayoutId id="2147483663" r:id="rId14"/>
    <p:sldLayoutId id="2147483664" r:id="rId15"/>
    <p:sldLayoutId id="2147483665" r:id="rId16"/>
  </p:sldLayoutIdLst>
  <p:transition spd="med"/>
  <p:txStyles>
    <p:titleStyle>
      <a:lvl1pPr marL="0" marR="0" indent="0" algn="l" defTabSz="2438338" rtl="0" eaLnBrk="1" latinLnBrk="0" hangingPunct="1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2438338" rtl="0" eaLnBrk="1" latinLnBrk="0" hangingPunct="1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2438338" rtl="0" eaLnBrk="1" latinLnBrk="0" hangingPunct="1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2438338" rtl="0" eaLnBrk="1" latinLnBrk="0" hangingPunct="1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2438338" rtl="0" eaLnBrk="1" latinLnBrk="0" hangingPunct="1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2438338" rtl="0" eaLnBrk="1" latinLnBrk="0" hangingPunct="1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2438338" rtl="0" eaLnBrk="1" latinLnBrk="0" hangingPunct="1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2438338" rtl="0" eaLnBrk="1" latinLnBrk="0" hangingPunct="1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2438338" rtl="0" eaLnBrk="1" latinLnBrk="0" hangingPunct="1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8" rtl="0" eaLnBrk="1" latinLnBrk="0" hangingPunct="1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8" rtl="0" eaLnBrk="1" latinLnBrk="0" hangingPunct="1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8" rtl="0" eaLnBrk="1" latinLnBrk="0" hangingPunct="1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8" rtl="0" eaLnBrk="1" latinLnBrk="0" hangingPunct="1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8" rtl="0" eaLnBrk="1" latinLnBrk="0" hangingPunct="1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8" rtl="0" eaLnBrk="1" latinLnBrk="0" hangingPunct="1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8" rtl="0" eaLnBrk="1" latinLnBrk="0" hangingPunct="1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8" rtl="0" eaLnBrk="1" latinLnBrk="0" hangingPunct="1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8" rtl="0" eaLnBrk="1" latinLnBrk="0" hangingPunct="1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4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3.svg"/><Relationship Id="rId5" Type="http://schemas.openxmlformats.org/officeDocument/2006/relationships/image" Target="../media/image42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4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3.svg"/><Relationship Id="rId5" Type="http://schemas.openxmlformats.org/officeDocument/2006/relationships/image" Target="../media/image42.png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6.svg"/><Relationship Id="rId18" Type="http://schemas.openxmlformats.org/officeDocument/2006/relationships/image" Target="../media/image61.png"/><Relationship Id="rId3" Type="http://schemas.openxmlformats.org/officeDocument/2006/relationships/image" Target="../media/image11.png"/><Relationship Id="rId21" Type="http://schemas.openxmlformats.org/officeDocument/2006/relationships/image" Target="../media/image64.svg"/><Relationship Id="rId7" Type="http://schemas.openxmlformats.org/officeDocument/2006/relationships/image" Target="../media/image50.svg"/><Relationship Id="rId12" Type="http://schemas.openxmlformats.org/officeDocument/2006/relationships/image" Target="../media/image55.png"/><Relationship Id="rId17" Type="http://schemas.openxmlformats.org/officeDocument/2006/relationships/image" Target="../media/image60.svg"/><Relationship Id="rId2" Type="http://schemas.openxmlformats.org/officeDocument/2006/relationships/image" Target="../media/image10.png"/><Relationship Id="rId16" Type="http://schemas.openxmlformats.org/officeDocument/2006/relationships/image" Target="../media/image59.png"/><Relationship Id="rId20" Type="http://schemas.openxmlformats.org/officeDocument/2006/relationships/image" Target="../media/image63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9.png"/><Relationship Id="rId11" Type="http://schemas.openxmlformats.org/officeDocument/2006/relationships/image" Target="../media/image54.svg"/><Relationship Id="rId5" Type="http://schemas.openxmlformats.org/officeDocument/2006/relationships/image" Target="../media/image14.svg"/><Relationship Id="rId15" Type="http://schemas.openxmlformats.org/officeDocument/2006/relationships/image" Target="../media/image58.svg"/><Relationship Id="rId10" Type="http://schemas.openxmlformats.org/officeDocument/2006/relationships/image" Target="../media/image53.png"/><Relationship Id="rId19" Type="http://schemas.openxmlformats.org/officeDocument/2006/relationships/image" Target="../media/image62.svg"/><Relationship Id="rId4" Type="http://schemas.openxmlformats.org/officeDocument/2006/relationships/image" Target="../media/image13.png"/><Relationship Id="rId9" Type="http://schemas.openxmlformats.org/officeDocument/2006/relationships/image" Target="../media/image52.svg"/><Relationship Id="rId14" Type="http://schemas.openxmlformats.org/officeDocument/2006/relationships/image" Target="../media/image5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7" Type="http://schemas.openxmlformats.org/officeDocument/2006/relationships/image" Target="../media/image43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2.png"/><Relationship Id="rId5" Type="http://schemas.openxmlformats.org/officeDocument/2006/relationships/image" Target="../media/image66.png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13" Type="http://schemas.openxmlformats.org/officeDocument/2006/relationships/image" Target="../media/image21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0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.sv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svg"/><Relationship Id="rId4" Type="http://schemas.openxmlformats.org/officeDocument/2006/relationships/image" Target="../media/image12.png"/><Relationship Id="rId9" Type="http://schemas.openxmlformats.org/officeDocument/2006/relationships/image" Target="../media/image17.png"/><Relationship Id="rId14" Type="http://schemas.openxmlformats.org/officeDocument/2006/relationships/image" Target="../media/image22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13" Type="http://schemas.openxmlformats.org/officeDocument/2006/relationships/image" Target="../media/image29.png"/><Relationship Id="rId3" Type="http://schemas.openxmlformats.org/officeDocument/2006/relationships/image" Target="../media/image12.png"/><Relationship Id="rId7" Type="http://schemas.openxmlformats.org/officeDocument/2006/relationships/image" Target="../media/image23.png"/><Relationship Id="rId12" Type="http://schemas.openxmlformats.org/officeDocument/2006/relationships/image" Target="../media/image28.svg"/><Relationship Id="rId2" Type="http://schemas.openxmlformats.org/officeDocument/2006/relationships/image" Target="../media/image10.png"/><Relationship Id="rId16" Type="http://schemas.openxmlformats.org/officeDocument/2006/relationships/image" Target="../media/image32.sv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4.svg"/><Relationship Id="rId11" Type="http://schemas.openxmlformats.org/officeDocument/2006/relationships/image" Target="../media/image27.png"/><Relationship Id="rId5" Type="http://schemas.openxmlformats.org/officeDocument/2006/relationships/image" Target="../media/image13.png"/><Relationship Id="rId15" Type="http://schemas.openxmlformats.org/officeDocument/2006/relationships/image" Target="../media/image31.png"/><Relationship Id="rId10" Type="http://schemas.openxmlformats.org/officeDocument/2006/relationships/image" Target="../media/image26.svg"/><Relationship Id="rId4" Type="http://schemas.openxmlformats.org/officeDocument/2006/relationships/image" Target="../media/image11.png"/><Relationship Id="rId9" Type="http://schemas.openxmlformats.org/officeDocument/2006/relationships/image" Target="../media/image25.png"/><Relationship Id="rId14" Type="http://schemas.openxmlformats.org/officeDocument/2006/relationships/image" Target="../media/image30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svg"/><Relationship Id="rId3" Type="http://schemas.openxmlformats.org/officeDocument/2006/relationships/image" Target="../media/image11.png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.svg"/><Relationship Id="rId11" Type="http://schemas.openxmlformats.org/officeDocument/2006/relationships/image" Target="../media/image37.png"/><Relationship Id="rId5" Type="http://schemas.openxmlformats.org/officeDocument/2006/relationships/image" Target="../media/image13.png"/><Relationship Id="rId15" Type="http://schemas.openxmlformats.org/officeDocument/2006/relationships/image" Target="../media/image41.svg"/><Relationship Id="rId10" Type="http://schemas.openxmlformats.org/officeDocument/2006/relationships/image" Target="../media/image36.png"/><Relationship Id="rId4" Type="http://schemas.openxmlformats.org/officeDocument/2006/relationships/image" Target="../media/image12.png"/><Relationship Id="rId9" Type="http://schemas.openxmlformats.org/officeDocument/2006/relationships/image" Target="../media/image35.png"/><Relationship Id="rId14" Type="http://schemas.openxmlformats.org/officeDocument/2006/relationships/image" Target="../media/image4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3" Type="http://schemas.openxmlformats.org/officeDocument/2006/relationships/image" Target="../media/image11.png"/><Relationship Id="rId7" Type="http://schemas.openxmlformats.org/officeDocument/2006/relationships/image" Target="../media/image2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4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3.svg"/><Relationship Id="rId5" Type="http://schemas.openxmlformats.org/officeDocument/2006/relationships/image" Target="../media/image42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svg"/><Relationship Id="rId3" Type="http://schemas.openxmlformats.org/officeDocument/2006/relationships/image" Target="../media/image10.png"/><Relationship Id="rId7" Type="http://schemas.openxmlformats.org/officeDocument/2006/relationships/image" Target="../media/image4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3.svg"/><Relationship Id="rId5" Type="http://schemas.openxmlformats.org/officeDocument/2006/relationships/image" Target="../media/image42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Тема доклада в одну,…"/>
          <p:cNvSpPr txBox="1"/>
          <p:nvPr/>
        </p:nvSpPr>
        <p:spPr>
          <a:xfrm>
            <a:off x="1937793" y="5404934"/>
            <a:ext cx="17600972" cy="28107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lnSpc>
                <a:spcPct val="80000"/>
              </a:lnSpc>
              <a:spcBef>
                <a:spcPts val="0"/>
              </a:spcBef>
              <a:defRPr sz="85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ru-RU" sz="87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ПЕРСПЕКТИВЫ РАЗВИТИЯ СИСТЕМ </a:t>
            </a:r>
          </a:p>
          <a:p>
            <a:pPr>
              <a:lnSpc>
                <a:spcPct val="80000"/>
              </a:lnSpc>
              <a:spcBef>
                <a:spcPts val="0"/>
              </a:spcBef>
              <a:defRPr sz="85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ru-RU" sz="87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ВИДЕОНАБЛЮДЕНИЯ И КАМЕР </a:t>
            </a:r>
          </a:p>
          <a:p>
            <a:pPr>
              <a:lnSpc>
                <a:spcPct val="80000"/>
              </a:lnSpc>
              <a:spcBef>
                <a:spcPts val="0"/>
              </a:spcBef>
              <a:defRPr sz="85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ru-RU" sz="3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основе </a:t>
            </a:r>
            <a:r>
              <a:rPr lang="ru-RU" sz="39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отечественных фотонных и </a:t>
            </a:r>
            <a:r>
              <a:rPr lang="ru-RU" sz="3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оптоэлектронных компонентов</a:t>
            </a:r>
          </a:p>
        </p:txBody>
      </p:sp>
      <p:sp>
        <p:nvSpPr>
          <p:cNvPr id="168" name="Фамилия Имя Отчество"/>
          <p:cNvSpPr txBox="1"/>
          <p:nvPr/>
        </p:nvSpPr>
        <p:spPr>
          <a:xfrm>
            <a:off x="4163170" y="11098271"/>
            <a:ext cx="4901983" cy="504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spcBef>
                <a:spcPts val="0"/>
              </a:spcBef>
              <a:defRPr sz="29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lang="ru-RU" b="0" dirty="0"/>
              <a:t>Присяжнюк Вадим Андреевич</a:t>
            </a:r>
            <a:endParaRPr dirty="0"/>
          </a:p>
        </p:txBody>
      </p:sp>
      <p:sp>
        <p:nvSpPr>
          <p:cNvPr id="169" name="Кружок"/>
          <p:cNvSpPr/>
          <p:nvPr/>
        </p:nvSpPr>
        <p:spPr>
          <a:xfrm>
            <a:off x="1968693" y="10737288"/>
            <a:ext cx="1855446" cy="1855447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70" name="Фигура"/>
          <p:cNvSpPr/>
          <p:nvPr/>
        </p:nvSpPr>
        <p:spPr>
          <a:xfrm>
            <a:off x="2454801" y="11153669"/>
            <a:ext cx="883229" cy="10226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6902" y="11712"/>
                </a:moveTo>
                <a:cubicBezTo>
                  <a:pt x="7633" y="11291"/>
                  <a:pt x="8445" y="12273"/>
                  <a:pt x="7714" y="12694"/>
                </a:cubicBezTo>
                <a:cubicBezTo>
                  <a:pt x="7714" y="12694"/>
                  <a:pt x="5765" y="13886"/>
                  <a:pt x="4141" y="14306"/>
                </a:cubicBezTo>
                <a:cubicBezTo>
                  <a:pt x="3411" y="14517"/>
                  <a:pt x="2680" y="14727"/>
                  <a:pt x="2192" y="15008"/>
                </a:cubicBezTo>
                <a:cubicBezTo>
                  <a:pt x="1786" y="15218"/>
                  <a:pt x="1543" y="15499"/>
                  <a:pt x="1462" y="15849"/>
                </a:cubicBezTo>
                <a:cubicBezTo>
                  <a:pt x="1380" y="16621"/>
                  <a:pt x="1299" y="18164"/>
                  <a:pt x="1299" y="18795"/>
                </a:cubicBezTo>
                <a:cubicBezTo>
                  <a:pt x="3086" y="19847"/>
                  <a:pt x="6902" y="20408"/>
                  <a:pt x="10800" y="20408"/>
                </a:cubicBezTo>
                <a:cubicBezTo>
                  <a:pt x="14617" y="20408"/>
                  <a:pt x="18433" y="19847"/>
                  <a:pt x="20220" y="18795"/>
                </a:cubicBezTo>
                <a:cubicBezTo>
                  <a:pt x="20220" y="18164"/>
                  <a:pt x="20138" y="16621"/>
                  <a:pt x="20057" y="15849"/>
                </a:cubicBezTo>
                <a:cubicBezTo>
                  <a:pt x="19976" y="15499"/>
                  <a:pt x="19732" y="15218"/>
                  <a:pt x="19326" y="15008"/>
                </a:cubicBezTo>
                <a:cubicBezTo>
                  <a:pt x="18839" y="14727"/>
                  <a:pt x="18108" y="14517"/>
                  <a:pt x="17377" y="14306"/>
                </a:cubicBezTo>
                <a:cubicBezTo>
                  <a:pt x="15753" y="13886"/>
                  <a:pt x="13886" y="12694"/>
                  <a:pt x="13886" y="12694"/>
                </a:cubicBezTo>
                <a:cubicBezTo>
                  <a:pt x="13155" y="12273"/>
                  <a:pt x="13886" y="11291"/>
                  <a:pt x="14617" y="11712"/>
                </a:cubicBezTo>
                <a:cubicBezTo>
                  <a:pt x="14617" y="11712"/>
                  <a:pt x="16403" y="12834"/>
                  <a:pt x="17865" y="13184"/>
                </a:cubicBezTo>
                <a:cubicBezTo>
                  <a:pt x="18677" y="13465"/>
                  <a:pt x="19408" y="13675"/>
                  <a:pt x="20057" y="14026"/>
                </a:cubicBezTo>
                <a:cubicBezTo>
                  <a:pt x="20788" y="14447"/>
                  <a:pt x="21275" y="14938"/>
                  <a:pt x="21438" y="15709"/>
                </a:cubicBezTo>
                <a:cubicBezTo>
                  <a:pt x="21519" y="16761"/>
                  <a:pt x="21600" y="19075"/>
                  <a:pt x="21600" y="19075"/>
                </a:cubicBezTo>
                <a:lnTo>
                  <a:pt x="21600" y="19075"/>
                </a:lnTo>
                <a:cubicBezTo>
                  <a:pt x="21600" y="19216"/>
                  <a:pt x="21519" y="19426"/>
                  <a:pt x="21356" y="19496"/>
                </a:cubicBezTo>
                <a:cubicBezTo>
                  <a:pt x="19489" y="20899"/>
                  <a:pt x="15104" y="21600"/>
                  <a:pt x="10800" y="21600"/>
                </a:cubicBezTo>
                <a:cubicBezTo>
                  <a:pt x="6496" y="21600"/>
                  <a:pt x="2192" y="20899"/>
                  <a:pt x="244" y="19566"/>
                </a:cubicBezTo>
                <a:cubicBezTo>
                  <a:pt x="81" y="19426"/>
                  <a:pt x="0" y="19286"/>
                  <a:pt x="0" y="19075"/>
                </a:cubicBezTo>
                <a:cubicBezTo>
                  <a:pt x="0" y="19075"/>
                  <a:pt x="0" y="16761"/>
                  <a:pt x="162" y="15709"/>
                </a:cubicBezTo>
                <a:cubicBezTo>
                  <a:pt x="244" y="14938"/>
                  <a:pt x="731" y="14447"/>
                  <a:pt x="1462" y="14026"/>
                </a:cubicBezTo>
                <a:cubicBezTo>
                  <a:pt x="2111" y="13675"/>
                  <a:pt x="2923" y="13465"/>
                  <a:pt x="3735" y="13184"/>
                </a:cubicBezTo>
                <a:cubicBezTo>
                  <a:pt x="5116" y="12834"/>
                  <a:pt x="6902" y="11712"/>
                  <a:pt x="6902" y="11712"/>
                </a:cubicBezTo>
                <a:close/>
                <a:moveTo>
                  <a:pt x="10800" y="0"/>
                </a:moveTo>
                <a:cubicBezTo>
                  <a:pt x="13886" y="0"/>
                  <a:pt x="16484" y="2174"/>
                  <a:pt x="16484" y="4909"/>
                </a:cubicBezTo>
                <a:lnTo>
                  <a:pt x="16484" y="6873"/>
                </a:lnTo>
                <a:cubicBezTo>
                  <a:pt x="16484" y="9608"/>
                  <a:pt x="13886" y="11782"/>
                  <a:pt x="10800" y="11782"/>
                </a:cubicBezTo>
                <a:cubicBezTo>
                  <a:pt x="7633" y="11782"/>
                  <a:pt x="5116" y="9608"/>
                  <a:pt x="5116" y="6873"/>
                </a:cubicBezTo>
                <a:lnTo>
                  <a:pt x="5116" y="4909"/>
                </a:lnTo>
                <a:cubicBezTo>
                  <a:pt x="5116" y="2174"/>
                  <a:pt x="7633" y="0"/>
                  <a:pt x="10800" y="0"/>
                </a:cubicBezTo>
                <a:close/>
                <a:moveTo>
                  <a:pt x="10800" y="1122"/>
                </a:moveTo>
                <a:cubicBezTo>
                  <a:pt x="8364" y="1122"/>
                  <a:pt x="6415" y="2805"/>
                  <a:pt x="6415" y="4909"/>
                </a:cubicBezTo>
                <a:lnTo>
                  <a:pt x="6415" y="6873"/>
                </a:lnTo>
                <a:cubicBezTo>
                  <a:pt x="6415" y="8977"/>
                  <a:pt x="8364" y="10660"/>
                  <a:pt x="10800" y="10660"/>
                </a:cubicBezTo>
                <a:cubicBezTo>
                  <a:pt x="13155" y="10660"/>
                  <a:pt x="15104" y="8977"/>
                  <a:pt x="15104" y="6873"/>
                </a:cubicBezTo>
                <a:lnTo>
                  <a:pt x="15104" y="4909"/>
                </a:lnTo>
                <a:cubicBezTo>
                  <a:pt x="15104" y="2805"/>
                  <a:pt x="13155" y="1122"/>
                  <a:pt x="10800" y="1122"/>
                </a:cubicBezTo>
                <a:close/>
              </a:path>
            </a:pathLst>
          </a:custGeom>
          <a:solidFill>
            <a:srgbClr val="2C11BE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71" name="Должность, организация"/>
          <p:cNvSpPr txBox="1"/>
          <p:nvPr/>
        </p:nvSpPr>
        <p:spPr>
          <a:xfrm>
            <a:off x="4163170" y="11613013"/>
            <a:ext cx="5243423" cy="4626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spcBef>
                <a:spcPts val="0"/>
              </a:spcBef>
              <a:defRPr sz="2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lang="ru-RU" dirty="0"/>
              <a:t>Основатель компании ООО «</a:t>
            </a:r>
            <a:r>
              <a:rPr lang="ru-RU" dirty="0" err="1"/>
              <a:t>Рувер</a:t>
            </a:r>
            <a:r>
              <a:rPr lang="ru-RU" dirty="0"/>
              <a:t>»</a:t>
            </a:r>
            <a:endParaRPr dirty="0"/>
          </a:p>
        </p:txBody>
      </p:sp>
      <p:sp>
        <p:nvSpPr>
          <p:cNvPr id="174" name="24, 25 Июня 2025 г."/>
          <p:cNvSpPr txBox="1"/>
          <p:nvPr/>
        </p:nvSpPr>
        <p:spPr>
          <a:xfrm>
            <a:off x="1952302" y="8355387"/>
            <a:ext cx="2903209" cy="520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spcBef>
                <a:spcPts val="0"/>
              </a:spcBef>
              <a:defRPr sz="27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24, 25 Июня 2025 г.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837A62A-7E78-9342-2B14-3E5D2DCBAF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21095" y="1028436"/>
            <a:ext cx="4453596" cy="126150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833C002-ABAD-9DC6-3CE3-0CFBFDF71A2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4932" y="10650792"/>
            <a:ext cx="2218267" cy="2085194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845C86-F4EE-B413-5FF5-7C85BF0AB8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фир графика_заливка.png" descr="фир графика_заливка.png">
            <a:extLst>
              <a:ext uri="{FF2B5EF4-FFF2-40B4-BE49-F238E27FC236}">
                <a16:creationId xmlns:a16="http://schemas.microsoft.com/office/drawing/2014/main" id="{33F1A05F-E61E-029D-E618-4D0ACF2A614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2948" r="55252"/>
          <a:stretch>
            <a:fillRect/>
          </a:stretch>
        </p:blipFill>
        <p:spPr>
          <a:xfrm rot="2700000">
            <a:off x="13770125" y="-379087"/>
            <a:ext cx="15187860" cy="1275118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9298"/>
                </a:moveTo>
                <a:lnTo>
                  <a:pt x="0" y="21600"/>
                </a:lnTo>
                <a:lnTo>
                  <a:pt x="17258" y="21600"/>
                </a:lnTo>
                <a:lnTo>
                  <a:pt x="21600" y="16429"/>
                </a:lnTo>
                <a:lnTo>
                  <a:pt x="7807" y="0"/>
                </a:lnTo>
                <a:lnTo>
                  <a:pt x="0" y="9298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203" name="лого_горизонтальный_темный.ai" descr="лого_горизонтальный_темный.ai">
            <a:extLst>
              <a:ext uri="{FF2B5EF4-FFF2-40B4-BE49-F238E27FC236}">
                <a16:creationId xmlns:a16="http://schemas.microsoft.com/office/drawing/2014/main" id="{2A549D49-2C79-EE7E-6698-70FD7893FE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4796" y="957449"/>
            <a:ext cx="4023893" cy="1252245"/>
          </a:xfrm>
          <a:prstGeom prst="rect">
            <a:avLst/>
          </a:prstGeom>
          <a:ln w="12700">
            <a:miter lim="400000"/>
          </a:ln>
        </p:spPr>
      </p:pic>
      <p:sp>
        <p:nvSpPr>
          <p:cNvPr id="206" name="Заголовок перебивочного…">
            <a:extLst>
              <a:ext uri="{FF2B5EF4-FFF2-40B4-BE49-F238E27FC236}">
                <a16:creationId xmlns:a16="http://schemas.microsoft.com/office/drawing/2014/main" id="{C0FC9266-797B-DC07-5BBA-80F138F95442}"/>
              </a:ext>
            </a:extLst>
          </p:cNvPr>
          <p:cNvSpPr txBox="1"/>
          <p:nvPr/>
        </p:nvSpPr>
        <p:spPr>
          <a:xfrm>
            <a:off x="1137693" y="5260197"/>
            <a:ext cx="12091452" cy="22216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lnSpc>
                <a:spcPct val="80000"/>
              </a:lnSpc>
              <a:spcBef>
                <a:spcPts val="0"/>
              </a:spcBef>
              <a:defRPr sz="8500" b="1">
                <a:latin typeface="Calibri"/>
                <a:ea typeface="Calibri"/>
                <a:cs typeface="Calibri"/>
                <a:sym typeface="Calibri"/>
              </a:defRPr>
            </a:pPr>
            <a:r>
              <a:rPr lang="ru-RU" sz="8500" dirty="0">
                <a:sym typeface="Calibri"/>
              </a:rPr>
              <a:t>ПРЕДЛОЖЕНИЯ </a:t>
            </a:r>
          </a:p>
          <a:p>
            <a:pPr>
              <a:lnSpc>
                <a:spcPct val="80000"/>
              </a:lnSpc>
              <a:spcBef>
                <a:spcPts val="0"/>
              </a:spcBef>
              <a:defRPr sz="8500" b="1">
                <a:latin typeface="Calibri"/>
                <a:ea typeface="Calibri"/>
                <a:cs typeface="Calibri"/>
                <a:sym typeface="Calibri"/>
              </a:defRPr>
            </a:pPr>
            <a:r>
              <a:rPr lang="ru-RU" sz="8500" dirty="0">
                <a:sym typeface="Calibri"/>
              </a:rPr>
              <a:t>ПО РАЗВИТИЮ ОТРАСЛИ </a:t>
            </a:r>
            <a:endParaRPr lang="ru-RU" dirty="0"/>
          </a:p>
        </p:txBody>
      </p:sp>
      <p:pic>
        <p:nvPicPr>
          <p:cNvPr id="207" name="фир графика_линии_темные.png" descr="фир графика_линии_темные.png">
            <a:extLst>
              <a:ext uri="{FF2B5EF4-FFF2-40B4-BE49-F238E27FC236}">
                <a16:creationId xmlns:a16="http://schemas.microsoft.com/office/drawing/2014/main" id="{96788BC1-CE8A-E871-032C-0A1FE95B731B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5023"/>
          </a:blip>
          <a:stretch>
            <a:fillRect/>
          </a:stretch>
        </p:blipFill>
        <p:spPr>
          <a:xfrm>
            <a:off x="-11163871" y="8840812"/>
            <a:ext cx="22458867" cy="11015684"/>
          </a:xfrm>
          <a:prstGeom prst="rect">
            <a:avLst/>
          </a:prstGeom>
          <a:ln w="12700">
            <a:miter lim="400000"/>
          </a:ln>
        </p:spPr>
      </p:pic>
      <p:sp>
        <p:nvSpPr>
          <p:cNvPr id="208" name="Номер слайда">
            <a:extLst>
              <a:ext uri="{FF2B5EF4-FFF2-40B4-BE49-F238E27FC236}">
                <a16:creationId xmlns:a16="http://schemas.microsoft.com/office/drawing/2014/main" id="{98821FA7-308F-AA10-C200-BDC8868E8C96}"/>
              </a:ext>
            </a:extLst>
          </p:cNvPr>
          <p:cNvSpPr txBox="1">
            <a:spLocks noGrp="1"/>
          </p:cNvSpPr>
          <p:nvPr>
            <p:ph type="sldNum" sz="quarter" idx="4294967295"/>
          </p:nvPr>
        </p:nvSpPr>
        <p:spPr>
          <a:xfrm>
            <a:off x="23155203" y="12843073"/>
            <a:ext cx="252187" cy="44704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tIns="45719" rIns="45719" bIns="45719" anchor="ctr"/>
          <a:lstStyle>
            <a:lvl1pPr algn="r">
              <a:defRPr sz="23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rPr/>
              <a:t>10</a:t>
            </a:fld>
            <a:endParaRPr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0B1B1E2-DF31-7A91-44F1-1CCB9C79DCD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064147" y="1050028"/>
            <a:ext cx="4322233" cy="122429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0E2C72C-F462-D36E-5787-1A1BFFCD102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90115" y="-2810499"/>
            <a:ext cx="10130496" cy="15522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472555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60E636-CA81-6DA3-440F-75C63B6F08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лого_горизонтальный_темный.ai" descr="лого_горизонтальный_темный.ai">
            <a:extLst>
              <a:ext uri="{FF2B5EF4-FFF2-40B4-BE49-F238E27FC236}">
                <a16:creationId xmlns:a16="http://schemas.microsoft.com/office/drawing/2014/main" id="{4BDCE541-2C7B-0571-FA55-CDAEC2AB58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65196" y="844094"/>
            <a:ext cx="2172318" cy="676030"/>
          </a:xfrm>
          <a:prstGeom prst="rect">
            <a:avLst/>
          </a:prstGeom>
          <a:ln w="12700">
            <a:miter lim="400000"/>
          </a:ln>
        </p:spPr>
      </p:pic>
      <p:sp>
        <p:nvSpPr>
          <p:cNvPr id="211" name="Предложения по развитию отечественных технологий фотоники">
            <a:extLst>
              <a:ext uri="{FF2B5EF4-FFF2-40B4-BE49-F238E27FC236}">
                <a16:creationId xmlns:a16="http://schemas.microsoft.com/office/drawing/2014/main" id="{F3B2C93B-DE6F-FEC2-C382-092AC56071CC}"/>
              </a:ext>
            </a:extLst>
          </p:cNvPr>
          <p:cNvSpPr txBox="1"/>
          <p:nvPr/>
        </p:nvSpPr>
        <p:spPr>
          <a:xfrm>
            <a:off x="775565" y="859488"/>
            <a:ext cx="9917780" cy="645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80000"/>
              </a:lnSpc>
              <a:spcBef>
                <a:spcPts val="0"/>
              </a:spcBef>
              <a:defRPr sz="4300" b="1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lang="ru-RU" dirty="0"/>
              <a:t>ПРЕДЛОЖЕНИЯ ПО РАЗВИТИЮ ОТРАСЛИ</a:t>
            </a:r>
            <a:endParaRPr dirty="0"/>
          </a:p>
        </p:txBody>
      </p:sp>
      <p:sp>
        <p:nvSpPr>
          <p:cNvPr id="214" name="Указать предложения по развитию отечественных технологий оптоэлектроники и фотоники, включая (указать кратко основную информацию, возможны изменения/дополнения):">
            <a:extLst>
              <a:ext uri="{FF2B5EF4-FFF2-40B4-BE49-F238E27FC236}">
                <a16:creationId xmlns:a16="http://schemas.microsoft.com/office/drawing/2014/main" id="{81A19106-CC4A-F855-E17F-7AFA1C6D0B91}"/>
              </a:ext>
            </a:extLst>
          </p:cNvPr>
          <p:cNvSpPr txBox="1"/>
          <p:nvPr/>
        </p:nvSpPr>
        <p:spPr>
          <a:xfrm>
            <a:off x="775565" y="2116776"/>
            <a:ext cx="12299596" cy="64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35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lang="ru-RU" b="1" dirty="0"/>
              <a:t>Основные направления</a:t>
            </a:r>
            <a:r>
              <a:rPr b="1" dirty="0"/>
              <a:t>:</a:t>
            </a:r>
          </a:p>
        </p:txBody>
      </p:sp>
      <p:pic>
        <p:nvPicPr>
          <p:cNvPr id="216" name="фир графика_линии_темные.png" descr="фир графика_линии_темные.png">
            <a:extLst>
              <a:ext uri="{FF2B5EF4-FFF2-40B4-BE49-F238E27FC236}">
                <a16:creationId xmlns:a16="http://schemas.microsoft.com/office/drawing/2014/main" id="{63C1BAE3-1EB4-4291-6718-D4E9543ACC2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23"/>
          </a:blip>
          <a:srcRect t="1" r="37003"/>
          <a:stretch>
            <a:fillRect/>
          </a:stretch>
        </p:blipFill>
        <p:spPr>
          <a:xfrm rot="2700000">
            <a:off x="12735463" y="2778550"/>
            <a:ext cx="14148113" cy="1101540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693"/>
                </a:moveTo>
                <a:lnTo>
                  <a:pt x="0" y="21600"/>
                </a:lnTo>
                <a:lnTo>
                  <a:pt x="14115" y="21600"/>
                </a:lnTo>
                <a:lnTo>
                  <a:pt x="21600" y="11986"/>
                </a:lnTo>
                <a:lnTo>
                  <a:pt x="12268" y="0"/>
                </a:lnTo>
                <a:lnTo>
                  <a:pt x="1318" y="0"/>
                </a:lnTo>
                <a:lnTo>
                  <a:pt x="0" y="1693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217" name="фир графика_заливка.png" descr="фир графика_заливка.png">
            <a:extLst>
              <a:ext uri="{FF2B5EF4-FFF2-40B4-BE49-F238E27FC236}">
                <a16:creationId xmlns:a16="http://schemas.microsoft.com/office/drawing/2014/main" id="{3B6B87EA-6FFD-6333-A465-7C9090114AB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5742" b="85144"/>
          <a:stretch>
            <a:fillRect/>
          </a:stretch>
        </p:blipFill>
        <p:spPr>
          <a:xfrm>
            <a:off x="0" y="11949760"/>
            <a:ext cx="10791737" cy="1766240"/>
          </a:xfrm>
          <a:prstGeom prst="rect">
            <a:avLst/>
          </a:prstGeom>
          <a:ln w="12700">
            <a:miter lim="400000"/>
          </a:ln>
        </p:spPr>
      </p:pic>
      <p:sp>
        <p:nvSpPr>
          <p:cNvPr id="218" name="Номер слайда">
            <a:extLst>
              <a:ext uri="{FF2B5EF4-FFF2-40B4-BE49-F238E27FC236}">
                <a16:creationId xmlns:a16="http://schemas.microsoft.com/office/drawing/2014/main" id="{3825C072-38A2-44DB-44CD-79A43134B615}"/>
              </a:ext>
            </a:extLst>
          </p:cNvPr>
          <p:cNvSpPr txBox="1">
            <a:spLocks noGrp="1"/>
          </p:cNvSpPr>
          <p:nvPr>
            <p:ph type="sldNum" sz="quarter" idx="4294967295"/>
          </p:nvPr>
        </p:nvSpPr>
        <p:spPr>
          <a:xfrm>
            <a:off x="23155203" y="12843073"/>
            <a:ext cx="252187" cy="44704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tIns="45719" rIns="45719" bIns="45719" anchor="ctr"/>
          <a:lstStyle>
            <a:lvl1pPr algn="r">
              <a:defRPr sz="23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rPr/>
              <a:t>11</a:t>
            </a:fld>
            <a:endParaRPr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EC3B983-7DA2-7E3B-F16E-7D5A0764A6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1044118" y="991966"/>
            <a:ext cx="2800358" cy="342901"/>
          </a:xfrm>
          <a:prstGeom prst="rect">
            <a:avLst/>
          </a:prstGeom>
        </p:spPr>
      </p:pic>
      <p:sp>
        <p:nvSpPr>
          <p:cNvPr id="6" name="Закругленный прямоугольник">
            <a:extLst>
              <a:ext uri="{FF2B5EF4-FFF2-40B4-BE49-F238E27FC236}">
                <a16:creationId xmlns:a16="http://schemas.microsoft.com/office/drawing/2014/main" id="{9E518AA6-8E2C-7788-C4DB-F29B1888F581}"/>
              </a:ext>
            </a:extLst>
          </p:cNvPr>
          <p:cNvSpPr/>
          <p:nvPr/>
        </p:nvSpPr>
        <p:spPr>
          <a:xfrm>
            <a:off x="801687" y="2937228"/>
            <a:ext cx="6642279" cy="2989385"/>
          </a:xfrm>
          <a:prstGeom prst="roundRect">
            <a:avLst>
              <a:gd name="adj" fmla="val 15000"/>
            </a:avLst>
          </a:prstGeom>
          <a:solidFill>
            <a:srgbClr val="000000">
              <a:alpha val="3416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7" name="Ключевые изделия фотоники, производимые организацией">
            <a:extLst>
              <a:ext uri="{FF2B5EF4-FFF2-40B4-BE49-F238E27FC236}">
                <a16:creationId xmlns:a16="http://schemas.microsoft.com/office/drawing/2014/main" id="{51811611-6992-CCFD-E6B9-DE9AF391D345}"/>
              </a:ext>
            </a:extLst>
          </p:cNvPr>
          <p:cNvSpPr txBox="1"/>
          <p:nvPr/>
        </p:nvSpPr>
        <p:spPr>
          <a:xfrm>
            <a:off x="1172910" y="3889405"/>
            <a:ext cx="6271055" cy="17184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35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lang="ru-RU" dirty="0"/>
              <a:t>Разработка отечественных КМОП-сенсоров </a:t>
            </a:r>
          </a:p>
          <a:p>
            <a:r>
              <a:rPr lang="ru-RU" dirty="0"/>
              <a:t>(2–12 </a:t>
            </a:r>
            <a:r>
              <a:rPr lang="ru-RU" dirty="0" err="1"/>
              <a:t>Мп</a:t>
            </a:r>
            <a:r>
              <a:rPr lang="ru-RU" dirty="0"/>
              <a:t>, 1/2–1/3").</a:t>
            </a:r>
            <a:endParaRPr dirty="0"/>
          </a:p>
        </p:txBody>
      </p:sp>
      <p:sp>
        <p:nvSpPr>
          <p:cNvPr id="8" name="Закругленный прямоугольник">
            <a:extLst>
              <a:ext uri="{FF2B5EF4-FFF2-40B4-BE49-F238E27FC236}">
                <a16:creationId xmlns:a16="http://schemas.microsoft.com/office/drawing/2014/main" id="{F3CA4497-01E4-8D6C-57F9-C49D5E12D450}"/>
              </a:ext>
            </a:extLst>
          </p:cNvPr>
          <p:cNvSpPr/>
          <p:nvPr/>
        </p:nvSpPr>
        <p:spPr>
          <a:xfrm>
            <a:off x="7639340" y="2962972"/>
            <a:ext cx="6642279" cy="2989385"/>
          </a:xfrm>
          <a:prstGeom prst="roundRect">
            <a:avLst>
              <a:gd name="adj" fmla="val 15000"/>
            </a:avLst>
          </a:prstGeom>
          <a:solidFill>
            <a:srgbClr val="000000">
              <a:alpha val="3416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9" name="Ключевые изделия фотоники, производимые организацией">
            <a:extLst>
              <a:ext uri="{FF2B5EF4-FFF2-40B4-BE49-F238E27FC236}">
                <a16:creationId xmlns:a16="http://schemas.microsoft.com/office/drawing/2014/main" id="{3D933AA8-F514-270E-36F9-303FD18E9521}"/>
              </a:ext>
            </a:extLst>
          </p:cNvPr>
          <p:cNvSpPr txBox="1"/>
          <p:nvPr/>
        </p:nvSpPr>
        <p:spPr>
          <a:xfrm>
            <a:off x="8010563" y="3915149"/>
            <a:ext cx="6271055" cy="17184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35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lang="ru-RU" dirty="0"/>
              <a:t>Создание механических </a:t>
            </a:r>
          </a:p>
          <a:p>
            <a:r>
              <a:rPr lang="ru-RU" dirty="0"/>
              <a:t>ИК-фильтров и оптики </a:t>
            </a:r>
          </a:p>
          <a:p>
            <a:r>
              <a:rPr lang="ru-RU" dirty="0"/>
              <a:t>для видеонаблюдения. </a:t>
            </a:r>
            <a:endParaRPr dirty="0"/>
          </a:p>
        </p:txBody>
      </p:sp>
      <p:sp>
        <p:nvSpPr>
          <p:cNvPr id="10" name="Закругленный прямоугольник">
            <a:extLst>
              <a:ext uri="{FF2B5EF4-FFF2-40B4-BE49-F238E27FC236}">
                <a16:creationId xmlns:a16="http://schemas.microsoft.com/office/drawing/2014/main" id="{573BB125-8317-FCF6-B16B-AA187BE7B75F}"/>
              </a:ext>
            </a:extLst>
          </p:cNvPr>
          <p:cNvSpPr/>
          <p:nvPr/>
        </p:nvSpPr>
        <p:spPr>
          <a:xfrm>
            <a:off x="14476993" y="2937228"/>
            <a:ext cx="6642279" cy="2989385"/>
          </a:xfrm>
          <a:prstGeom prst="roundRect">
            <a:avLst>
              <a:gd name="adj" fmla="val 15000"/>
            </a:avLst>
          </a:prstGeom>
          <a:solidFill>
            <a:srgbClr val="000000">
              <a:alpha val="3416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1" name="Ключевые изделия фотоники, производимые организацией">
            <a:extLst>
              <a:ext uri="{FF2B5EF4-FFF2-40B4-BE49-F238E27FC236}">
                <a16:creationId xmlns:a16="http://schemas.microsoft.com/office/drawing/2014/main" id="{1D90BFA6-4B3A-1B4D-5692-0880CBE99A05}"/>
              </a:ext>
            </a:extLst>
          </p:cNvPr>
          <p:cNvSpPr txBox="1"/>
          <p:nvPr/>
        </p:nvSpPr>
        <p:spPr>
          <a:xfrm>
            <a:off x="14848216" y="3889405"/>
            <a:ext cx="6271055" cy="17184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35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lang="ru-RU" dirty="0"/>
              <a:t>Оптимизация себестоимости </a:t>
            </a:r>
          </a:p>
          <a:p>
            <a:r>
              <a:rPr lang="ru-RU" dirty="0"/>
              <a:t>и функциональности компонентов.</a:t>
            </a:r>
            <a:endParaRPr dirty="0"/>
          </a:p>
        </p:txBody>
      </p:sp>
      <p:sp>
        <p:nvSpPr>
          <p:cNvPr id="12" name="Указать предложения по развитию отечественных технологий оптоэлектроники и фотоники, включая (указать кратко основную информацию, возможны изменения/дополнения):">
            <a:extLst>
              <a:ext uri="{FF2B5EF4-FFF2-40B4-BE49-F238E27FC236}">
                <a16:creationId xmlns:a16="http://schemas.microsoft.com/office/drawing/2014/main" id="{2CFD718A-E5B3-D8D7-9F98-497F0931ACC3}"/>
              </a:ext>
            </a:extLst>
          </p:cNvPr>
          <p:cNvSpPr txBox="1"/>
          <p:nvPr/>
        </p:nvSpPr>
        <p:spPr>
          <a:xfrm>
            <a:off x="801687" y="6538399"/>
            <a:ext cx="12299596" cy="64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35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lang="ru-RU" b="1" dirty="0"/>
              <a:t>Этапы</a:t>
            </a:r>
            <a:r>
              <a:rPr b="1" dirty="0"/>
              <a:t>:</a:t>
            </a:r>
          </a:p>
        </p:txBody>
      </p:sp>
      <p:sp>
        <p:nvSpPr>
          <p:cNvPr id="13" name="Закругленный прямоугольник">
            <a:extLst>
              <a:ext uri="{FF2B5EF4-FFF2-40B4-BE49-F238E27FC236}">
                <a16:creationId xmlns:a16="http://schemas.microsoft.com/office/drawing/2014/main" id="{91726F96-6099-FEB8-65C1-C98DE7F0C180}"/>
              </a:ext>
            </a:extLst>
          </p:cNvPr>
          <p:cNvSpPr/>
          <p:nvPr/>
        </p:nvSpPr>
        <p:spPr>
          <a:xfrm>
            <a:off x="827808" y="7358851"/>
            <a:ext cx="13453809" cy="2166873"/>
          </a:xfrm>
          <a:prstGeom prst="roundRect">
            <a:avLst>
              <a:gd name="adj" fmla="val 15000"/>
            </a:avLst>
          </a:prstGeom>
          <a:solidFill>
            <a:srgbClr val="C00000">
              <a:alpha val="7843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4" name="Ключевые изделия фотоники, производимые организацией">
            <a:extLst>
              <a:ext uri="{FF2B5EF4-FFF2-40B4-BE49-F238E27FC236}">
                <a16:creationId xmlns:a16="http://schemas.microsoft.com/office/drawing/2014/main" id="{B5D9B9CA-4B29-698F-832C-6BCC1050389E}"/>
              </a:ext>
            </a:extLst>
          </p:cNvPr>
          <p:cNvSpPr txBox="1"/>
          <p:nvPr/>
        </p:nvSpPr>
        <p:spPr>
          <a:xfrm>
            <a:off x="5101486" y="7889552"/>
            <a:ext cx="6271055" cy="11798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35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lang="ru-RU" dirty="0"/>
              <a:t>Запуск серийного производства сенсоров и объективов.</a:t>
            </a:r>
            <a:endParaRPr dirty="0"/>
          </a:p>
        </p:txBody>
      </p:sp>
      <p:sp>
        <p:nvSpPr>
          <p:cNvPr id="19" name="Указать предложения по развитию отечественных технологий оптоэлектроники и фотоники, включая (указать кратко основную информацию, возможны изменения/дополнения):">
            <a:extLst>
              <a:ext uri="{FF2B5EF4-FFF2-40B4-BE49-F238E27FC236}">
                <a16:creationId xmlns:a16="http://schemas.microsoft.com/office/drawing/2014/main" id="{C41A51E7-2D79-25F8-6D26-6A9D18E91400}"/>
              </a:ext>
            </a:extLst>
          </p:cNvPr>
          <p:cNvSpPr txBox="1"/>
          <p:nvPr/>
        </p:nvSpPr>
        <p:spPr>
          <a:xfrm>
            <a:off x="1199032" y="8052649"/>
            <a:ext cx="3531230" cy="7643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35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lang="ru-RU" sz="4300" b="1" dirty="0"/>
              <a:t>До 2030 г.</a:t>
            </a:r>
            <a:r>
              <a:rPr sz="4300" b="1" dirty="0"/>
              <a:t>:</a:t>
            </a:r>
          </a:p>
        </p:txBody>
      </p:sp>
      <p:sp>
        <p:nvSpPr>
          <p:cNvPr id="20" name="Закругленный прямоугольник">
            <a:extLst>
              <a:ext uri="{FF2B5EF4-FFF2-40B4-BE49-F238E27FC236}">
                <a16:creationId xmlns:a16="http://schemas.microsoft.com/office/drawing/2014/main" id="{45D52973-2AE6-B374-89E8-9F8359B23DE6}"/>
              </a:ext>
            </a:extLst>
          </p:cNvPr>
          <p:cNvSpPr/>
          <p:nvPr/>
        </p:nvSpPr>
        <p:spPr>
          <a:xfrm>
            <a:off x="827808" y="9732779"/>
            <a:ext cx="13453809" cy="2166873"/>
          </a:xfrm>
          <a:prstGeom prst="roundRect">
            <a:avLst>
              <a:gd name="adj" fmla="val 15000"/>
            </a:avLst>
          </a:prstGeom>
          <a:solidFill>
            <a:srgbClr val="C00000">
              <a:alpha val="7843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1" name="Ключевые изделия фотоники, производимые организацией">
            <a:extLst>
              <a:ext uri="{FF2B5EF4-FFF2-40B4-BE49-F238E27FC236}">
                <a16:creationId xmlns:a16="http://schemas.microsoft.com/office/drawing/2014/main" id="{37B0A0E1-3606-406B-DB3B-32A3D5185BEF}"/>
              </a:ext>
            </a:extLst>
          </p:cNvPr>
          <p:cNvSpPr txBox="1"/>
          <p:nvPr/>
        </p:nvSpPr>
        <p:spPr>
          <a:xfrm>
            <a:off x="5101486" y="10263479"/>
            <a:ext cx="7999797" cy="11798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35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lang="ru-RU" dirty="0"/>
              <a:t>Массовое внедрение российских компонентов, экспортные решения. </a:t>
            </a:r>
            <a:endParaRPr dirty="0"/>
          </a:p>
        </p:txBody>
      </p:sp>
      <p:sp>
        <p:nvSpPr>
          <p:cNvPr id="22" name="Указать предложения по развитию отечественных технологий оптоэлектроники и фотоники, включая (указать кратко основную информацию, возможны изменения/дополнения):">
            <a:extLst>
              <a:ext uri="{FF2B5EF4-FFF2-40B4-BE49-F238E27FC236}">
                <a16:creationId xmlns:a16="http://schemas.microsoft.com/office/drawing/2014/main" id="{0EC017AC-0BE4-959E-224C-9F4CAD05B3B8}"/>
              </a:ext>
            </a:extLst>
          </p:cNvPr>
          <p:cNvSpPr txBox="1"/>
          <p:nvPr/>
        </p:nvSpPr>
        <p:spPr>
          <a:xfrm>
            <a:off x="1199032" y="10426577"/>
            <a:ext cx="3531230" cy="7643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35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lang="ru-RU" sz="4300" b="1" dirty="0"/>
              <a:t>До 2045 г.</a:t>
            </a:r>
            <a:r>
              <a:rPr sz="4300" b="1" dirty="0"/>
              <a:t>:</a:t>
            </a:r>
          </a:p>
        </p:txBody>
      </p:sp>
      <p:sp>
        <p:nvSpPr>
          <p:cNvPr id="23" name="Указать предложения по развитию отечественных технологий оптоэлектроники и фотоники, включая (указать кратко основную информацию, возможны изменения/дополнения):">
            <a:extLst>
              <a:ext uri="{FF2B5EF4-FFF2-40B4-BE49-F238E27FC236}">
                <a16:creationId xmlns:a16="http://schemas.microsoft.com/office/drawing/2014/main" id="{7146BA4D-B89B-B743-388A-94A703D470EF}"/>
              </a:ext>
            </a:extLst>
          </p:cNvPr>
          <p:cNvSpPr txBox="1"/>
          <p:nvPr/>
        </p:nvSpPr>
        <p:spPr>
          <a:xfrm>
            <a:off x="1172909" y="3080555"/>
            <a:ext cx="3531230" cy="933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35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lang="ru-RU" sz="54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1</a:t>
            </a:r>
            <a:endParaRPr sz="54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4" name="Указать предложения по развитию отечественных технологий оптоэлектроники и фотоники, включая (указать кратко основную информацию, возможны изменения/дополнения):">
            <a:extLst>
              <a:ext uri="{FF2B5EF4-FFF2-40B4-BE49-F238E27FC236}">
                <a16:creationId xmlns:a16="http://schemas.microsoft.com/office/drawing/2014/main" id="{24F83625-7D05-A2CC-3A4A-A638CCFDC62D}"/>
              </a:ext>
            </a:extLst>
          </p:cNvPr>
          <p:cNvSpPr txBox="1"/>
          <p:nvPr/>
        </p:nvSpPr>
        <p:spPr>
          <a:xfrm>
            <a:off x="8040071" y="3177895"/>
            <a:ext cx="3531230" cy="933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35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lang="ru-RU" sz="54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2</a:t>
            </a:r>
            <a:endParaRPr sz="54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5" name="Указать предложения по развитию отечественных технологий оптоэлектроники и фотоники, включая (указать кратко основную информацию, возможны изменения/дополнения):">
            <a:extLst>
              <a:ext uri="{FF2B5EF4-FFF2-40B4-BE49-F238E27FC236}">
                <a16:creationId xmlns:a16="http://schemas.microsoft.com/office/drawing/2014/main" id="{48018FC7-7236-5392-7789-C4B08DEA4FAF}"/>
              </a:ext>
            </a:extLst>
          </p:cNvPr>
          <p:cNvSpPr txBox="1"/>
          <p:nvPr/>
        </p:nvSpPr>
        <p:spPr>
          <a:xfrm>
            <a:off x="14841445" y="3156407"/>
            <a:ext cx="3531230" cy="933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35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lang="ru-RU" sz="54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3</a:t>
            </a:r>
            <a:endParaRPr sz="54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8216492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06022E-9B29-B4E2-E042-7316BCF28C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фир графика_заливка.png" descr="фир графика_заливка.png">
            <a:extLst>
              <a:ext uri="{FF2B5EF4-FFF2-40B4-BE49-F238E27FC236}">
                <a16:creationId xmlns:a16="http://schemas.microsoft.com/office/drawing/2014/main" id="{3BC6708F-397A-DF06-0ABD-5AD762D6EAC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2948" r="55252"/>
          <a:stretch>
            <a:fillRect/>
          </a:stretch>
        </p:blipFill>
        <p:spPr>
          <a:xfrm rot="2700000">
            <a:off x="13770125" y="-379087"/>
            <a:ext cx="15187860" cy="1275118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9298"/>
                </a:moveTo>
                <a:lnTo>
                  <a:pt x="0" y="21600"/>
                </a:lnTo>
                <a:lnTo>
                  <a:pt x="17258" y="21600"/>
                </a:lnTo>
                <a:lnTo>
                  <a:pt x="21600" y="16429"/>
                </a:lnTo>
                <a:lnTo>
                  <a:pt x="7807" y="0"/>
                </a:lnTo>
                <a:lnTo>
                  <a:pt x="0" y="9298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203" name="лого_горизонтальный_темный.ai" descr="лого_горизонтальный_темный.ai">
            <a:extLst>
              <a:ext uri="{FF2B5EF4-FFF2-40B4-BE49-F238E27FC236}">
                <a16:creationId xmlns:a16="http://schemas.microsoft.com/office/drawing/2014/main" id="{4EEFBF26-DE63-6907-2839-790D68EE10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4796" y="957449"/>
            <a:ext cx="4023893" cy="1252245"/>
          </a:xfrm>
          <a:prstGeom prst="rect">
            <a:avLst/>
          </a:prstGeom>
          <a:ln w="12700">
            <a:miter lim="400000"/>
          </a:ln>
        </p:spPr>
      </p:pic>
      <p:sp>
        <p:nvSpPr>
          <p:cNvPr id="206" name="Заголовок перебивочного…">
            <a:extLst>
              <a:ext uri="{FF2B5EF4-FFF2-40B4-BE49-F238E27FC236}">
                <a16:creationId xmlns:a16="http://schemas.microsoft.com/office/drawing/2014/main" id="{45FDB12E-50CE-14C4-5235-256BAE0A02F3}"/>
              </a:ext>
            </a:extLst>
          </p:cNvPr>
          <p:cNvSpPr txBox="1"/>
          <p:nvPr/>
        </p:nvSpPr>
        <p:spPr>
          <a:xfrm>
            <a:off x="1137693" y="5944778"/>
            <a:ext cx="9294211" cy="11751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lnSpc>
                <a:spcPct val="80000"/>
              </a:lnSpc>
              <a:spcBef>
                <a:spcPts val="0"/>
              </a:spcBef>
              <a:defRPr sz="8500" b="1">
                <a:latin typeface="Calibri"/>
                <a:ea typeface="Calibri"/>
                <a:cs typeface="Calibri"/>
                <a:sym typeface="Calibri"/>
              </a:defRPr>
            </a:pPr>
            <a:r>
              <a:rPr lang="ru-RU" sz="8500" dirty="0">
                <a:sym typeface="Calibri"/>
              </a:rPr>
              <a:t>ИТОГОВЫЙ ПОСЫЛ</a:t>
            </a:r>
            <a:endParaRPr lang="ru-RU" dirty="0"/>
          </a:p>
        </p:txBody>
      </p:sp>
      <p:pic>
        <p:nvPicPr>
          <p:cNvPr id="207" name="фир графика_линии_темные.png" descr="фир графика_линии_темные.png">
            <a:extLst>
              <a:ext uri="{FF2B5EF4-FFF2-40B4-BE49-F238E27FC236}">
                <a16:creationId xmlns:a16="http://schemas.microsoft.com/office/drawing/2014/main" id="{7F2A4D4D-CF2E-7FA5-E8DA-6FBC0481B1CF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5023"/>
          </a:blip>
          <a:stretch>
            <a:fillRect/>
          </a:stretch>
        </p:blipFill>
        <p:spPr>
          <a:xfrm>
            <a:off x="-11163871" y="8840812"/>
            <a:ext cx="22458867" cy="11015684"/>
          </a:xfrm>
          <a:prstGeom prst="rect">
            <a:avLst/>
          </a:prstGeom>
          <a:ln w="12700">
            <a:miter lim="400000"/>
          </a:ln>
        </p:spPr>
      </p:pic>
      <p:sp>
        <p:nvSpPr>
          <p:cNvPr id="208" name="Номер слайда">
            <a:extLst>
              <a:ext uri="{FF2B5EF4-FFF2-40B4-BE49-F238E27FC236}">
                <a16:creationId xmlns:a16="http://schemas.microsoft.com/office/drawing/2014/main" id="{5319F2CE-6880-7C73-1422-CAB5B813951B}"/>
              </a:ext>
            </a:extLst>
          </p:cNvPr>
          <p:cNvSpPr txBox="1">
            <a:spLocks noGrp="1"/>
          </p:cNvSpPr>
          <p:nvPr>
            <p:ph type="sldNum" sz="quarter" idx="4294967295"/>
          </p:nvPr>
        </p:nvSpPr>
        <p:spPr>
          <a:xfrm>
            <a:off x="23155203" y="12843073"/>
            <a:ext cx="252187" cy="44704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tIns="45719" rIns="45719" bIns="45719" anchor="ctr"/>
          <a:lstStyle>
            <a:lvl1pPr algn="r">
              <a:defRPr sz="23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rPr/>
              <a:t>12</a:t>
            </a:fld>
            <a:endParaRPr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F9A3E1F-042F-9BDD-0B88-86598F415E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064147" y="1050028"/>
            <a:ext cx="4322233" cy="1224295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C4A60314-DAEB-40A0-01DA-877BE132A16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68517" y="3176840"/>
            <a:ext cx="12026629" cy="8017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815808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E34FF6-B3AD-6A8E-C95C-3C477D9F78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кругленный прямоугольник">
            <a:extLst>
              <a:ext uri="{FF2B5EF4-FFF2-40B4-BE49-F238E27FC236}">
                <a16:creationId xmlns:a16="http://schemas.microsoft.com/office/drawing/2014/main" id="{AA7D504D-A9FE-921A-E90E-F27C09427ABA}"/>
              </a:ext>
            </a:extLst>
          </p:cNvPr>
          <p:cNvSpPr/>
          <p:nvPr/>
        </p:nvSpPr>
        <p:spPr>
          <a:xfrm>
            <a:off x="801687" y="8266025"/>
            <a:ext cx="11390313" cy="2092101"/>
          </a:xfrm>
          <a:prstGeom prst="roundRect">
            <a:avLst>
              <a:gd name="adj" fmla="val 15000"/>
            </a:avLst>
          </a:prstGeom>
          <a:solidFill>
            <a:srgbClr val="000000">
              <a:alpha val="3416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9" name="Закругленный прямоугольник">
            <a:extLst>
              <a:ext uri="{FF2B5EF4-FFF2-40B4-BE49-F238E27FC236}">
                <a16:creationId xmlns:a16="http://schemas.microsoft.com/office/drawing/2014/main" id="{2FD750AA-03ED-DDAE-05DB-447184B6471D}"/>
              </a:ext>
            </a:extLst>
          </p:cNvPr>
          <p:cNvSpPr/>
          <p:nvPr/>
        </p:nvSpPr>
        <p:spPr>
          <a:xfrm>
            <a:off x="801687" y="5769191"/>
            <a:ext cx="11390313" cy="2092101"/>
          </a:xfrm>
          <a:prstGeom prst="roundRect">
            <a:avLst>
              <a:gd name="adj" fmla="val 15000"/>
            </a:avLst>
          </a:prstGeom>
          <a:solidFill>
            <a:srgbClr val="000000">
              <a:alpha val="3416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" name="Закругленный прямоугольник">
            <a:extLst>
              <a:ext uri="{FF2B5EF4-FFF2-40B4-BE49-F238E27FC236}">
                <a16:creationId xmlns:a16="http://schemas.microsoft.com/office/drawing/2014/main" id="{A776C809-8350-49EF-37FB-93D7E074F1D5}"/>
              </a:ext>
            </a:extLst>
          </p:cNvPr>
          <p:cNvSpPr/>
          <p:nvPr/>
        </p:nvSpPr>
        <p:spPr>
          <a:xfrm>
            <a:off x="12834340" y="3272357"/>
            <a:ext cx="7967955" cy="3798989"/>
          </a:xfrm>
          <a:prstGeom prst="roundRect">
            <a:avLst>
              <a:gd name="adj" fmla="val 8865"/>
            </a:avLst>
          </a:prstGeom>
          <a:solidFill>
            <a:srgbClr val="C00000">
              <a:alpha val="7843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176" name="лого_горизонтальный_темный.ai" descr="лого_горизонтальный_темный.ai">
            <a:extLst>
              <a:ext uri="{FF2B5EF4-FFF2-40B4-BE49-F238E27FC236}">
                <a16:creationId xmlns:a16="http://schemas.microsoft.com/office/drawing/2014/main" id="{8B2C3B75-68E5-EA50-6A0E-7C6BDED3E4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65196" y="844094"/>
            <a:ext cx="2172318" cy="676030"/>
          </a:xfrm>
          <a:prstGeom prst="rect">
            <a:avLst/>
          </a:prstGeom>
          <a:ln w="12700">
            <a:miter lim="400000"/>
          </a:ln>
        </p:spPr>
      </p:pic>
      <p:sp>
        <p:nvSpPr>
          <p:cNvPr id="177" name="Основная информация об организации">
            <a:extLst>
              <a:ext uri="{FF2B5EF4-FFF2-40B4-BE49-F238E27FC236}">
                <a16:creationId xmlns:a16="http://schemas.microsoft.com/office/drawing/2014/main" id="{B903621C-5C9C-184F-E571-A913E2B15A87}"/>
              </a:ext>
            </a:extLst>
          </p:cNvPr>
          <p:cNvSpPr txBox="1"/>
          <p:nvPr/>
        </p:nvSpPr>
        <p:spPr>
          <a:xfrm>
            <a:off x="775565" y="859488"/>
            <a:ext cx="4754507" cy="645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80000"/>
              </a:lnSpc>
              <a:spcBef>
                <a:spcPts val="0"/>
              </a:spcBef>
              <a:defRPr sz="4300" b="1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lang="ru-RU" dirty="0"/>
              <a:t>ИТОГОВЫЙ ПОСЫЛ</a:t>
            </a:r>
          </a:p>
        </p:txBody>
      </p:sp>
      <p:sp>
        <p:nvSpPr>
          <p:cNvPr id="181" name="Основная деятельность организации в области технологий оптоэлектроники и фотоники (кратко)">
            <a:extLst>
              <a:ext uri="{FF2B5EF4-FFF2-40B4-BE49-F238E27FC236}">
                <a16:creationId xmlns:a16="http://schemas.microsoft.com/office/drawing/2014/main" id="{4E696324-5DF8-2ECB-8DEF-FE5884448330}"/>
              </a:ext>
            </a:extLst>
          </p:cNvPr>
          <p:cNvSpPr txBox="1"/>
          <p:nvPr/>
        </p:nvSpPr>
        <p:spPr>
          <a:xfrm>
            <a:off x="775565" y="2268432"/>
            <a:ext cx="3965768" cy="64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35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lang="ru-RU" b="1" dirty="0"/>
              <a:t>Цели</a:t>
            </a:r>
            <a:r>
              <a:rPr lang="ru-RU" dirty="0"/>
              <a:t>:</a:t>
            </a:r>
            <a:endParaRPr dirty="0"/>
          </a:p>
        </p:txBody>
      </p:sp>
      <p:pic>
        <p:nvPicPr>
          <p:cNvPr id="182" name="фир графика_заливка.png" descr="фир графика_заливка.png">
            <a:extLst>
              <a:ext uri="{FF2B5EF4-FFF2-40B4-BE49-F238E27FC236}">
                <a16:creationId xmlns:a16="http://schemas.microsoft.com/office/drawing/2014/main" id="{51161EF3-3795-FB57-6F09-296D6D7D787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8414" b="75288"/>
          <a:stretch>
            <a:fillRect/>
          </a:stretch>
        </p:blipFill>
        <p:spPr>
          <a:xfrm rot="16200000">
            <a:off x="16193168" y="5525168"/>
            <a:ext cx="13279835" cy="31018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0"/>
                </a:ln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183" name="фир графика_линии_темные.png" descr="фир графика_линии_темные.png">
            <a:extLst>
              <a:ext uri="{FF2B5EF4-FFF2-40B4-BE49-F238E27FC236}">
                <a16:creationId xmlns:a16="http://schemas.microsoft.com/office/drawing/2014/main" id="{3E2A855A-86E1-978A-BD5D-7FDC413FAD9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5023"/>
          </a:blip>
          <a:stretch>
            <a:fillRect/>
          </a:stretch>
        </p:blipFill>
        <p:spPr>
          <a:xfrm>
            <a:off x="-6013678" y="11121828"/>
            <a:ext cx="12047941" cy="5909307"/>
          </a:xfrm>
          <a:prstGeom prst="rect">
            <a:avLst/>
          </a:prstGeom>
          <a:ln w="12700">
            <a:miter lim="400000"/>
          </a:ln>
        </p:spPr>
      </p:pic>
      <p:sp>
        <p:nvSpPr>
          <p:cNvPr id="184" name="Закругленный прямоугольник">
            <a:extLst>
              <a:ext uri="{FF2B5EF4-FFF2-40B4-BE49-F238E27FC236}">
                <a16:creationId xmlns:a16="http://schemas.microsoft.com/office/drawing/2014/main" id="{6455FC28-5D28-DB61-53ED-0CEFDBAC6481}"/>
              </a:ext>
            </a:extLst>
          </p:cNvPr>
          <p:cNvSpPr/>
          <p:nvPr/>
        </p:nvSpPr>
        <p:spPr>
          <a:xfrm>
            <a:off x="801687" y="3272357"/>
            <a:ext cx="11390313" cy="2092101"/>
          </a:xfrm>
          <a:prstGeom prst="roundRect">
            <a:avLst>
              <a:gd name="adj" fmla="val 15000"/>
            </a:avLst>
          </a:prstGeom>
          <a:solidFill>
            <a:srgbClr val="000000">
              <a:alpha val="3416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90" name="Номер слайда">
            <a:extLst>
              <a:ext uri="{FF2B5EF4-FFF2-40B4-BE49-F238E27FC236}">
                <a16:creationId xmlns:a16="http://schemas.microsoft.com/office/drawing/2014/main" id="{6DA11ACD-935C-1A32-3F06-353EC2B529AF}"/>
              </a:ext>
            </a:extLst>
          </p:cNvPr>
          <p:cNvSpPr txBox="1">
            <a:spLocks noGrp="1"/>
          </p:cNvSpPr>
          <p:nvPr>
            <p:ph type="sldNum" sz="quarter" idx="4294967295"/>
          </p:nvPr>
        </p:nvSpPr>
        <p:spPr>
          <a:xfrm>
            <a:off x="23155203" y="12843073"/>
            <a:ext cx="252187" cy="44704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tIns="45719" rIns="45719" bIns="45719" anchor="ctr"/>
          <a:lstStyle>
            <a:lvl1pPr algn="r">
              <a:defRPr sz="23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rPr/>
              <a:t>13</a:t>
            </a:fld>
            <a:endParaRPr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C0E7547-3E48-D2BD-C1FF-AA69326636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1044118" y="991966"/>
            <a:ext cx="2800358" cy="342901"/>
          </a:xfrm>
          <a:prstGeom prst="rect">
            <a:avLst/>
          </a:prstGeom>
        </p:spPr>
      </p:pic>
      <p:sp>
        <p:nvSpPr>
          <p:cNvPr id="4" name="Ключевые изделия фотоники, производимые организацией">
            <a:extLst>
              <a:ext uri="{FF2B5EF4-FFF2-40B4-BE49-F238E27FC236}">
                <a16:creationId xmlns:a16="http://schemas.microsoft.com/office/drawing/2014/main" id="{5BFE2CB9-B2C2-BD3B-3D7E-BF854FF5385A}"/>
              </a:ext>
            </a:extLst>
          </p:cNvPr>
          <p:cNvSpPr txBox="1"/>
          <p:nvPr/>
        </p:nvSpPr>
        <p:spPr>
          <a:xfrm>
            <a:off x="1172910" y="3722767"/>
            <a:ext cx="9871608" cy="11798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35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lang="ru-RU" dirty="0"/>
              <a:t>Переход на отечественные компоненты → Снижение импортозависимости. </a:t>
            </a:r>
            <a:endParaRPr dirty="0"/>
          </a:p>
        </p:txBody>
      </p:sp>
      <p:sp>
        <p:nvSpPr>
          <p:cNvPr id="5" name="Ключевые изделия фотоники, производимые организацией">
            <a:extLst>
              <a:ext uri="{FF2B5EF4-FFF2-40B4-BE49-F238E27FC236}">
                <a16:creationId xmlns:a16="http://schemas.microsoft.com/office/drawing/2014/main" id="{CB6B590E-DB03-4A18-86D3-BC86A488B22C}"/>
              </a:ext>
            </a:extLst>
          </p:cNvPr>
          <p:cNvSpPr txBox="1"/>
          <p:nvPr/>
        </p:nvSpPr>
        <p:spPr>
          <a:xfrm>
            <a:off x="1188614" y="6215234"/>
            <a:ext cx="11258799" cy="11798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35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lang="ru-RU" dirty="0"/>
              <a:t>Создание экосистемы производителей камер </a:t>
            </a:r>
          </a:p>
          <a:p>
            <a:r>
              <a:rPr lang="ru-RU" dirty="0"/>
              <a:t>и комплектующих. </a:t>
            </a:r>
            <a:endParaRPr lang="ru-RU" sz="2800" dirty="0"/>
          </a:p>
        </p:txBody>
      </p:sp>
      <p:sp>
        <p:nvSpPr>
          <p:cNvPr id="6" name="Ключевые изделия фотоники, производимые организацией">
            <a:extLst>
              <a:ext uri="{FF2B5EF4-FFF2-40B4-BE49-F238E27FC236}">
                <a16:creationId xmlns:a16="http://schemas.microsoft.com/office/drawing/2014/main" id="{748EAF4C-DE8C-2DBF-2598-47AC6106D130}"/>
              </a:ext>
            </a:extLst>
          </p:cNvPr>
          <p:cNvSpPr txBox="1"/>
          <p:nvPr/>
        </p:nvSpPr>
        <p:spPr>
          <a:xfrm>
            <a:off x="1172910" y="8991474"/>
            <a:ext cx="10104690" cy="64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35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lang="ru-RU" dirty="0"/>
              <a:t>Развитие стандартов и технической документации. </a:t>
            </a:r>
            <a:endParaRPr lang="ru-RU" sz="2800" dirty="0"/>
          </a:p>
        </p:txBody>
      </p:sp>
      <p:sp>
        <p:nvSpPr>
          <p:cNvPr id="12" name="Основная деятельность организации в области технологий оптоэлектроники и фотоники (кратко)">
            <a:extLst>
              <a:ext uri="{FF2B5EF4-FFF2-40B4-BE49-F238E27FC236}">
                <a16:creationId xmlns:a16="http://schemas.microsoft.com/office/drawing/2014/main" id="{0DA7F7B7-BA91-6269-3F8D-4FBEF535C807}"/>
              </a:ext>
            </a:extLst>
          </p:cNvPr>
          <p:cNvSpPr txBox="1"/>
          <p:nvPr/>
        </p:nvSpPr>
        <p:spPr>
          <a:xfrm>
            <a:off x="12771318" y="2268431"/>
            <a:ext cx="3965768" cy="64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35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lang="ru-RU" b="1" dirty="0"/>
              <a:t>Результат</a:t>
            </a:r>
            <a:r>
              <a:rPr lang="ru-RU" dirty="0"/>
              <a:t>:</a:t>
            </a:r>
            <a:endParaRPr dirty="0"/>
          </a:p>
        </p:txBody>
      </p:sp>
      <p:sp>
        <p:nvSpPr>
          <p:cNvPr id="15" name="Ключевые изделия фотоники, производимые организацией">
            <a:extLst>
              <a:ext uri="{FF2B5EF4-FFF2-40B4-BE49-F238E27FC236}">
                <a16:creationId xmlns:a16="http://schemas.microsoft.com/office/drawing/2014/main" id="{04ED93C8-2BEC-2B28-5E5B-5153882223BF}"/>
              </a:ext>
            </a:extLst>
          </p:cNvPr>
          <p:cNvSpPr txBox="1"/>
          <p:nvPr/>
        </p:nvSpPr>
        <p:spPr>
          <a:xfrm>
            <a:off x="13339482" y="4312641"/>
            <a:ext cx="7046259" cy="17184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35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lang="ru-RU" dirty="0"/>
              <a:t>Технологическая независимость </a:t>
            </a:r>
          </a:p>
          <a:p>
            <a:r>
              <a:rPr lang="ru-RU" dirty="0"/>
              <a:t>и конкурентоспособность России </a:t>
            </a:r>
          </a:p>
          <a:p>
            <a:r>
              <a:rPr lang="ru-RU" dirty="0"/>
              <a:t>в сфере видеонаблюдения.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36601894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C823B2-29DE-5132-C8D0-E6CE03ED93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85A86C4E-4934-A99D-E386-6B889D235766}"/>
              </a:ext>
            </a:extLst>
          </p:cNvPr>
          <p:cNvSpPr/>
          <p:nvPr/>
        </p:nvSpPr>
        <p:spPr>
          <a:xfrm>
            <a:off x="-246185" y="5328138"/>
            <a:ext cx="24970154" cy="1789879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210" name="лого_горизонтальный_темный.ai" descr="лого_горизонтальный_темный.ai">
            <a:extLst>
              <a:ext uri="{FF2B5EF4-FFF2-40B4-BE49-F238E27FC236}">
                <a16:creationId xmlns:a16="http://schemas.microsoft.com/office/drawing/2014/main" id="{0A3B94C9-48C4-A000-B741-8242C216E2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65196" y="844094"/>
            <a:ext cx="2172318" cy="676030"/>
          </a:xfrm>
          <a:prstGeom prst="rect">
            <a:avLst/>
          </a:prstGeom>
          <a:ln w="12700">
            <a:miter lim="400000"/>
          </a:ln>
        </p:spPr>
      </p:pic>
      <p:sp>
        <p:nvSpPr>
          <p:cNvPr id="211" name="Предложения по развитию отечественных технологий фотоники">
            <a:extLst>
              <a:ext uri="{FF2B5EF4-FFF2-40B4-BE49-F238E27FC236}">
                <a16:creationId xmlns:a16="http://schemas.microsoft.com/office/drawing/2014/main" id="{7855CC3D-6370-5A29-2EB7-7756E178A420}"/>
              </a:ext>
            </a:extLst>
          </p:cNvPr>
          <p:cNvSpPr txBox="1"/>
          <p:nvPr/>
        </p:nvSpPr>
        <p:spPr>
          <a:xfrm>
            <a:off x="775565" y="859488"/>
            <a:ext cx="2765181" cy="645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80000"/>
              </a:lnSpc>
              <a:spcBef>
                <a:spcPts val="0"/>
              </a:spcBef>
              <a:defRPr sz="4300" b="1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lang="ru-RU" dirty="0"/>
              <a:t>КОНТАКТЫ</a:t>
            </a:r>
          </a:p>
        </p:txBody>
      </p:sp>
      <p:pic>
        <p:nvPicPr>
          <p:cNvPr id="217" name="фир графика_заливка.png" descr="фир графика_заливка.png">
            <a:extLst>
              <a:ext uri="{FF2B5EF4-FFF2-40B4-BE49-F238E27FC236}">
                <a16:creationId xmlns:a16="http://schemas.microsoft.com/office/drawing/2014/main" id="{B6B7DD97-0271-F84D-2548-31FB0859ED8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5742" b="85144"/>
          <a:stretch>
            <a:fillRect/>
          </a:stretch>
        </p:blipFill>
        <p:spPr>
          <a:xfrm>
            <a:off x="0" y="11949760"/>
            <a:ext cx="10791737" cy="1766240"/>
          </a:xfrm>
          <a:prstGeom prst="rect">
            <a:avLst/>
          </a:prstGeom>
          <a:ln w="12700">
            <a:miter lim="400000"/>
          </a:ln>
        </p:spPr>
      </p:pic>
      <p:sp>
        <p:nvSpPr>
          <p:cNvPr id="218" name="Номер слайда">
            <a:extLst>
              <a:ext uri="{FF2B5EF4-FFF2-40B4-BE49-F238E27FC236}">
                <a16:creationId xmlns:a16="http://schemas.microsoft.com/office/drawing/2014/main" id="{867F1696-180D-7DD3-0F7E-76CCBBA597B0}"/>
              </a:ext>
            </a:extLst>
          </p:cNvPr>
          <p:cNvSpPr txBox="1">
            <a:spLocks noGrp="1"/>
          </p:cNvSpPr>
          <p:nvPr>
            <p:ph type="sldNum" sz="quarter" idx="4294967295"/>
          </p:nvPr>
        </p:nvSpPr>
        <p:spPr>
          <a:xfrm>
            <a:off x="23155203" y="12843073"/>
            <a:ext cx="252187" cy="44704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tIns="45719" rIns="45719" bIns="45719" anchor="ctr"/>
          <a:lstStyle>
            <a:lvl1pPr algn="r">
              <a:defRPr sz="23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rPr/>
              <a:t>14</a:t>
            </a:fld>
            <a:endParaRPr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D8D97FC-DB88-994B-534B-5A53F1244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1044118" y="991966"/>
            <a:ext cx="2800358" cy="342901"/>
          </a:xfrm>
          <a:prstGeom prst="rect">
            <a:avLst/>
          </a:prstGeom>
        </p:spPr>
      </p:pic>
      <p:sp>
        <p:nvSpPr>
          <p:cNvPr id="14" name="Ключевые изделия фотоники, производимые организацией">
            <a:extLst>
              <a:ext uri="{FF2B5EF4-FFF2-40B4-BE49-F238E27FC236}">
                <a16:creationId xmlns:a16="http://schemas.microsoft.com/office/drawing/2014/main" id="{2F80699A-9EBD-86F7-8C4A-A14E542797EC}"/>
              </a:ext>
            </a:extLst>
          </p:cNvPr>
          <p:cNvSpPr txBox="1"/>
          <p:nvPr/>
        </p:nvSpPr>
        <p:spPr>
          <a:xfrm>
            <a:off x="15252198" y="10336126"/>
            <a:ext cx="3562202" cy="11798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35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lang="en-US" dirty="0"/>
              <a:t>QR-</a:t>
            </a:r>
            <a:r>
              <a:rPr lang="ru-RU" dirty="0"/>
              <a:t>код на наши</a:t>
            </a:r>
          </a:p>
          <a:p>
            <a:r>
              <a:rPr lang="ru-RU" dirty="0"/>
              <a:t>социальные сети</a:t>
            </a:r>
            <a:endParaRPr dirty="0"/>
          </a:p>
        </p:txBody>
      </p:sp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FF2BC55B-79E6-5D82-1CD4-6D09CBE5936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203132" y="7654642"/>
            <a:ext cx="3707442" cy="3707442"/>
          </a:xfrm>
          <a:prstGeom prst="rect">
            <a:avLst/>
          </a:prstGeom>
        </p:spPr>
      </p:pic>
      <p:grpSp>
        <p:nvGrpSpPr>
          <p:cNvPr id="29" name="Группа 28">
            <a:extLst>
              <a:ext uri="{FF2B5EF4-FFF2-40B4-BE49-F238E27FC236}">
                <a16:creationId xmlns:a16="http://schemas.microsoft.com/office/drawing/2014/main" id="{5FA19476-F739-0657-3A54-DF060EAB03B0}"/>
              </a:ext>
            </a:extLst>
          </p:cNvPr>
          <p:cNvGrpSpPr/>
          <p:nvPr/>
        </p:nvGrpSpPr>
        <p:grpSpPr>
          <a:xfrm>
            <a:off x="1912253" y="7977024"/>
            <a:ext cx="8119482" cy="2996332"/>
            <a:chOff x="901426" y="6645240"/>
            <a:chExt cx="8119482" cy="2996332"/>
          </a:xfrm>
        </p:grpSpPr>
        <p:sp>
          <p:nvSpPr>
            <p:cNvPr id="7" name="Ключевые изделия фотоники, производимые организацией">
              <a:extLst>
                <a:ext uri="{FF2B5EF4-FFF2-40B4-BE49-F238E27FC236}">
                  <a16:creationId xmlns:a16="http://schemas.microsoft.com/office/drawing/2014/main" id="{C25B4917-1FF5-04E4-EA73-220FDE74065D}"/>
                </a:ext>
              </a:extLst>
            </p:cNvPr>
            <p:cNvSpPr txBox="1"/>
            <p:nvPr/>
          </p:nvSpPr>
          <p:spPr>
            <a:xfrm>
              <a:off x="1973858" y="8707983"/>
              <a:ext cx="6271055" cy="93358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anchor="ctr">
              <a:spAutoFit/>
            </a:bodyPr>
            <a:lstStyle>
              <a:lvl1pPr>
                <a:lnSpc>
                  <a:spcPct val="100000"/>
                </a:lnSpc>
                <a:spcBef>
                  <a:spcPts val="0"/>
                </a:spcBef>
                <a:defRPr sz="3500"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rPr lang="en-US" sz="5400" dirty="0"/>
                <a:t>+7 804 333-73-02</a:t>
              </a:r>
              <a:endParaRPr lang="ru-RU" sz="5400" dirty="0"/>
            </a:p>
          </p:txBody>
        </p:sp>
        <p:sp>
          <p:nvSpPr>
            <p:cNvPr id="8" name="Ключевые изделия фотоники, производимые организацией">
              <a:extLst>
                <a:ext uri="{FF2B5EF4-FFF2-40B4-BE49-F238E27FC236}">
                  <a16:creationId xmlns:a16="http://schemas.microsoft.com/office/drawing/2014/main" id="{93ADD67C-2DE1-32D0-6992-8522854F92D3}"/>
                </a:ext>
              </a:extLst>
            </p:cNvPr>
            <p:cNvSpPr txBox="1"/>
            <p:nvPr/>
          </p:nvSpPr>
          <p:spPr>
            <a:xfrm>
              <a:off x="1973858" y="6645240"/>
              <a:ext cx="6271055" cy="93358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anchor="ctr">
              <a:spAutoFit/>
            </a:bodyPr>
            <a:lstStyle>
              <a:lvl1pPr>
                <a:lnSpc>
                  <a:spcPct val="100000"/>
                </a:lnSpc>
                <a:spcBef>
                  <a:spcPts val="0"/>
                </a:spcBef>
                <a:defRPr sz="3500"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rPr lang="en-US" sz="5400" dirty="0"/>
                <a:t>RUWARE.TECH</a:t>
              </a:r>
              <a:endParaRPr lang="ru-RU" sz="5400" dirty="0"/>
            </a:p>
          </p:txBody>
        </p:sp>
        <p:pic>
          <p:nvPicPr>
            <p:cNvPr id="21" name="Рисунок 20">
              <a:extLst>
                <a:ext uri="{FF2B5EF4-FFF2-40B4-BE49-F238E27FC236}">
                  <a16:creationId xmlns:a16="http://schemas.microsoft.com/office/drawing/2014/main" id="{480F3C92-7BB6-B42E-6E6A-BBAD1AB8812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901426" y="8805682"/>
              <a:ext cx="622130" cy="636942"/>
            </a:xfrm>
            <a:prstGeom prst="rect">
              <a:avLst/>
            </a:prstGeom>
          </p:spPr>
        </p:pic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id="{BAD3BE8A-B4D9-1061-CFBC-7298F72A683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901426" y="6813095"/>
              <a:ext cx="592519" cy="592519"/>
            </a:xfrm>
            <a:prstGeom prst="rect">
              <a:avLst/>
            </a:prstGeom>
          </p:spPr>
        </p:pic>
        <p:sp>
          <p:nvSpPr>
            <p:cNvPr id="26" name="Ключевые изделия фотоники, производимые организацией">
              <a:extLst>
                <a:ext uri="{FF2B5EF4-FFF2-40B4-BE49-F238E27FC236}">
                  <a16:creationId xmlns:a16="http://schemas.microsoft.com/office/drawing/2014/main" id="{94C42C60-DBC2-5C4D-0729-3FDDE0C61DEA}"/>
                </a:ext>
              </a:extLst>
            </p:cNvPr>
            <p:cNvSpPr txBox="1"/>
            <p:nvPr/>
          </p:nvSpPr>
          <p:spPr>
            <a:xfrm>
              <a:off x="1973857" y="7620506"/>
              <a:ext cx="7047051" cy="93358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anchor="ctr">
              <a:spAutoFit/>
            </a:bodyPr>
            <a:lstStyle>
              <a:lvl1pPr>
                <a:lnSpc>
                  <a:spcPct val="100000"/>
                </a:lnSpc>
                <a:spcBef>
                  <a:spcPts val="0"/>
                </a:spcBef>
                <a:defRPr sz="3500"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rPr lang="en-US" sz="5400" dirty="0" err="1"/>
                <a:t>info@ruware.tech</a:t>
              </a:r>
              <a:endParaRPr lang="ru-RU" sz="5400" dirty="0"/>
            </a:p>
          </p:txBody>
        </p:sp>
        <p:pic>
          <p:nvPicPr>
            <p:cNvPr id="28" name="Рисунок 27">
              <a:extLst>
                <a:ext uri="{FF2B5EF4-FFF2-40B4-BE49-F238E27FC236}">
                  <a16:creationId xmlns:a16="http://schemas.microsoft.com/office/drawing/2014/main" id="{546BE433-C9A7-D52E-27AB-290AFE2EA03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901426" y="7909066"/>
              <a:ext cx="524298" cy="441515"/>
            </a:xfrm>
            <a:prstGeom prst="rect">
              <a:avLst/>
            </a:prstGeom>
          </p:spPr>
        </p:pic>
      </p:grp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AE6E432-0F30-67D0-302B-DF6B347C7F9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7691023" y="2045868"/>
            <a:ext cx="9001953" cy="250411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026A9FE-5A76-1618-020B-B5C614CA9A1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839633" y="5665448"/>
            <a:ext cx="4366528" cy="82858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D0B970E-5F79-0EFF-B574-C03E1C37156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9725964" y="5625029"/>
            <a:ext cx="4932070" cy="126261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0691FFC-2381-6339-700C-972E59328405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17253644" y="5665448"/>
            <a:ext cx="3432721" cy="1262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342968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" name="лого_горизонтальный_темный.ai" descr="лого_горизонтальный_темный.ai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3451" y="969519"/>
            <a:ext cx="4051301" cy="1260775"/>
          </a:xfrm>
          <a:prstGeom prst="rect">
            <a:avLst/>
          </a:prstGeom>
          <a:ln w="12700">
            <a:miter lim="400000"/>
          </a:ln>
        </p:spPr>
      </p:pic>
      <p:pic>
        <p:nvPicPr>
          <p:cNvPr id="230" name="фир графика_линии_светлые.png" descr="фир графика_линии_светлые.png"/>
          <p:cNvPicPr>
            <a:picLocks noChangeAspect="1"/>
          </p:cNvPicPr>
          <p:nvPr/>
        </p:nvPicPr>
        <p:blipFill>
          <a:blip r:embed="rId3"/>
          <a:srcRect t="22052" r="57541"/>
          <a:stretch>
            <a:fillRect/>
          </a:stretch>
        </p:blipFill>
        <p:spPr>
          <a:xfrm rot="2700000">
            <a:off x="12826176" y="-770084"/>
            <a:ext cx="15714326" cy="141500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9183"/>
                </a:moveTo>
                <a:lnTo>
                  <a:pt x="0" y="21600"/>
                </a:lnTo>
                <a:lnTo>
                  <a:pt x="15481" y="21600"/>
                </a:lnTo>
                <a:lnTo>
                  <a:pt x="21600" y="14805"/>
                </a:lnTo>
                <a:lnTo>
                  <a:pt x="8269" y="0"/>
                </a:lnTo>
                <a:lnTo>
                  <a:pt x="0" y="9183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231" name="фир графика_заливка.png" descr="фир графика_заливка.png"/>
          <p:cNvPicPr>
            <a:picLocks noChangeAspect="1"/>
          </p:cNvPicPr>
          <p:nvPr/>
        </p:nvPicPr>
        <p:blipFill>
          <a:blip r:embed="rId4"/>
          <a:srcRect t="22948" r="55252"/>
          <a:stretch>
            <a:fillRect/>
          </a:stretch>
        </p:blipFill>
        <p:spPr>
          <a:xfrm rot="2700000">
            <a:off x="13770125" y="-379087"/>
            <a:ext cx="15187860" cy="1275118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9298"/>
                </a:moveTo>
                <a:lnTo>
                  <a:pt x="0" y="21600"/>
                </a:lnTo>
                <a:lnTo>
                  <a:pt x="17258" y="21600"/>
                </a:lnTo>
                <a:lnTo>
                  <a:pt x="21600" y="16429"/>
                </a:lnTo>
                <a:lnTo>
                  <a:pt x="7807" y="0"/>
                </a:lnTo>
                <a:lnTo>
                  <a:pt x="0" y="9298"/>
                </a:lnTo>
                <a:close/>
              </a:path>
            </a:pathLst>
          </a:custGeom>
          <a:ln w="12700">
            <a:miter lim="400000"/>
          </a:ln>
        </p:spPr>
      </p:pic>
      <p:sp>
        <p:nvSpPr>
          <p:cNvPr id="232" name="Спасибо…"/>
          <p:cNvSpPr txBox="1"/>
          <p:nvPr/>
        </p:nvSpPr>
        <p:spPr>
          <a:xfrm>
            <a:off x="1874293" y="4245915"/>
            <a:ext cx="7441140" cy="22216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>
              <a:lnSpc>
                <a:spcPct val="80000"/>
              </a:lnSpc>
              <a:spcBef>
                <a:spcPts val="0"/>
              </a:spcBef>
              <a:defRPr sz="8500" b="1">
                <a:latin typeface="Calibri"/>
                <a:ea typeface="Calibri"/>
                <a:cs typeface="Calibri"/>
                <a:sym typeface="Calibri"/>
              </a:defRPr>
            </a:pPr>
            <a:r>
              <a:rPr lang="ru-RU" dirty="0"/>
              <a:t>СПАСИБО</a:t>
            </a:r>
          </a:p>
          <a:p>
            <a:pPr>
              <a:lnSpc>
                <a:spcPct val="80000"/>
              </a:lnSpc>
              <a:spcBef>
                <a:spcPts val="0"/>
              </a:spcBef>
              <a:defRPr sz="8500" b="1">
                <a:latin typeface="Calibri"/>
                <a:ea typeface="Calibri"/>
                <a:cs typeface="Calibri"/>
                <a:sym typeface="Calibri"/>
              </a:defRPr>
            </a:pPr>
            <a:r>
              <a:rPr lang="ru-RU" dirty="0"/>
              <a:t>ЗА ВНИМАНИЕ!</a:t>
            </a:r>
          </a:p>
        </p:txBody>
      </p:sp>
      <p:pic>
        <p:nvPicPr>
          <p:cNvPr id="235" name="Изображение" descr="Изображение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57371" y="8699902"/>
            <a:ext cx="4051301" cy="4051200"/>
          </a:xfrm>
          <a:prstGeom prst="rect">
            <a:avLst/>
          </a:prstGeom>
          <a:ln w="12700">
            <a:miter lim="400000"/>
          </a:ln>
        </p:spPr>
      </p:pic>
      <p:sp>
        <p:nvSpPr>
          <p:cNvPr id="236" name="24, 25 Июня 2025 г."/>
          <p:cNvSpPr txBox="1"/>
          <p:nvPr/>
        </p:nvSpPr>
        <p:spPr>
          <a:xfrm>
            <a:off x="6364608" y="12245537"/>
            <a:ext cx="2903210" cy="476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spcBef>
                <a:spcPts val="0"/>
              </a:spcBef>
              <a:defRPr sz="27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dirty="0"/>
              <a:t>24, 25 </a:t>
            </a:r>
            <a:r>
              <a:rPr dirty="0" err="1"/>
              <a:t>Июня</a:t>
            </a:r>
            <a:r>
              <a:rPr dirty="0"/>
              <a:t> 2025 г.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2F3B44D-16F5-B3BF-4FF8-93B4B74B2D7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386775" y="1065645"/>
            <a:ext cx="4322233" cy="1224295"/>
          </a:xfrm>
          <a:prstGeom prst="rect">
            <a:avLst/>
          </a:prstGeom>
        </p:spPr>
      </p:pic>
      <p:sp>
        <p:nvSpPr>
          <p:cNvPr id="3" name="Спасибо…">
            <a:extLst>
              <a:ext uri="{FF2B5EF4-FFF2-40B4-BE49-F238E27FC236}">
                <a16:creationId xmlns:a16="http://schemas.microsoft.com/office/drawing/2014/main" id="{0BFB4430-ED3D-7C03-96BB-82CD2E818CA6}"/>
              </a:ext>
            </a:extLst>
          </p:cNvPr>
          <p:cNvSpPr txBox="1"/>
          <p:nvPr/>
        </p:nvSpPr>
        <p:spPr>
          <a:xfrm>
            <a:off x="1953451" y="7036137"/>
            <a:ext cx="3080972" cy="783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lnSpc>
                <a:spcPct val="80000"/>
              </a:lnSpc>
              <a:spcBef>
                <a:spcPts val="0"/>
              </a:spcBef>
              <a:defRPr sz="8500" b="1">
                <a:latin typeface="Calibri"/>
                <a:ea typeface="Calibri"/>
                <a:cs typeface="Calibri"/>
                <a:sym typeface="Calibri"/>
              </a:defRPr>
            </a:pPr>
            <a:r>
              <a:rPr lang="ru-RU" sz="5400" dirty="0"/>
              <a:t>Вопросы?</a:t>
            </a: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лого_горизонтальный_темный.ai" descr="лого_горизонтальный_темный.ai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65196" y="844094"/>
            <a:ext cx="2172318" cy="676030"/>
          </a:xfrm>
          <a:prstGeom prst="rect">
            <a:avLst/>
          </a:prstGeom>
          <a:ln w="12700">
            <a:miter lim="400000"/>
          </a:ln>
        </p:spPr>
      </p:pic>
      <p:sp>
        <p:nvSpPr>
          <p:cNvPr id="177" name="Основная информация об организации"/>
          <p:cNvSpPr txBox="1"/>
          <p:nvPr/>
        </p:nvSpPr>
        <p:spPr>
          <a:xfrm>
            <a:off x="775565" y="859488"/>
            <a:ext cx="6945812" cy="645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80000"/>
              </a:lnSpc>
              <a:spcBef>
                <a:spcPts val="0"/>
              </a:spcBef>
              <a:defRPr sz="4300" b="1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lang="ru-RU" dirty="0"/>
              <a:t>О КОМПАНИИ ООО «РУВЕР»</a:t>
            </a:r>
          </a:p>
        </p:txBody>
      </p:sp>
      <p:pic>
        <p:nvPicPr>
          <p:cNvPr id="182" name="фир графика_заливка.png" descr="фир графика_заливка.png"/>
          <p:cNvPicPr>
            <a:picLocks noChangeAspect="1"/>
          </p:cNvPicPr>
          <p:nvPr/>
        </p:nvPicPr>
        <p:blipFill>
          <a:blip r:embed="rId3"/>
          <a:srcRect l="48414" b="75288"/>
          <a:stretch>
            <a:fillRect/>
          </a:stretch>
        </p:blipFill>
        <p:spPr>
          <a:xfrm rot="16200000">
            <a:off x="16193168" y="5525168"/>
            <a:ext cx="13279835" cy="31018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0"/>
                </a:ln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183" name="фир графика_линии_темные.png" descr="фир графика_линии_темные.png"/>
          <p:cNvPicPr>
            <a:picLocks noChangeAspect="1"/>
          </p:cNvPicPr>
          <p:nvPr/>
        </p:nvPicPr>
        <p:blipFill>
          <a:blip r:embed="rId4">
            <a:alphaModFix amt="5023"/>
          </a:blip>
          <a:stretch>
            <a:fillRect/>
          </a:stretch>
        </p:blipFill>
        <p:spPr>
          <a:xfrm>
            <a:off x="-6013678" y="11121828"/>
            <a:ext cx="12047941" cy="5909307"/>
          </a:xfrm>
          <a:prstGeom prst="rect">
            <a:avLst/>
          </a:prstGeom>
          <a:ln w="12700">
            <a:miter lim="400000"/>
          </a:ln>
        </p:spPr>
      </p:pic>
      <p:sp>
        <p:nvSpPr>
          <p:cNvPr id="186" name="Закругленный прямоугольник"/>
          <p:cNvSpPr/>
          <p:nvPr/>
        </p:nvSpPr>
        <p:spPr>
          <a:xfrm>
            <a:off x="801687" y="3312530"/>
            <a:ext cx="20242430" cy="2608281"/>
          </a:xfrm>
          <a:prstGeom prst="roundRect">
            <a:avLst>
              <a:gd name="adj" fmla="val 15000"/>
            </a:avLst>
          </a:prstGeom>
          <a:solidFill>
            <a:srgbClr val="C00000">
              <a:alpha val="7843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90" name="Номер слайда"/>
          <p:cNvSpPr txBox="1">
            <a:spLocks noGrp="1"/>
          </p:cNvSpPr>
          <p:nvPr>
            <p:ph type="sldNum" sz="quarter" idx="4294967295"/>
          </p:nvPr>
        </p:nvSpPr>
        <p:spPr>
          <a:xfrm>
            <a:off x="23155203" y="12843073"/>
            <a:ext cx="252187" cy="4470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tIns="45719" rIns="45719" bIns="45719" anchor="ctr"/>
          <a:lstStyle>
            <a:lvl1pPr algn="r">
              <a:defRPr sz="23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rPr/>
              <a:t>2</a:t>
            </a:fld>
            <a:endParaRPr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1426DB7-D864-56E0-3657-79DB6A78D2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1044118" y="991966"/>
            <a:ext cx="2800358" cy="342901"/>
          </a:xfrm>
          <a:prstGeom prst="rect">
            <a:avLst/>
          </a:prstGeom>
        </p:spPr>
      </p:pic>
      <p:sp>
        <p:nvSpPr>
          <p:cNvPr id="6" name="Ключевые изделия фотоники, производимые организацией">
            <a:extLst>
              <a:ext uri="{FF2B5EF4-FFF2-40B4-BE49-F238E27FC236}">
                <a16:creationId xmlns:a16="http://schemas.microsoft.com/office/drawing/2014/main" id="{BF35BE0D-62B7-2F2A-A85F-D0E67824A69F}"/>
              </a:ext>
            </a:extLst>
          </p:cNvPr>
          <p:cNvSpPr txBox="1"/>
          <p:nvPr/>
        </p:nvSpPr>
        <p:spPr>
          <a:xfrm>
            <a:off x="1187687" y="3623086"/>
            <a:ext cx="19198054" cy="19338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35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lang="ru-RU" b="1" dirty="0"/>
              <a:t>Миссия компании:</a:t>
            </a:r>
          </a:p>
          <a:p>
            <a:r>
              <a:rPr lang="ru-RU" sz="2800" dirty="0"/>
              <a:t>Развенчать миф о том, что в России невозможно создать качественное оборудование для видеонаблюдения.</a:t>
            </a:r>
          </a:p>
          <a:p>
            <a:r>
              <a:rPr lang="ru-RU" sz="2800" dirty="0"/>
              <a:t>Мы создаем надежную конкурентоспособную электронику, даем заказчику качественный и честный аналог импортного оборудования.</a:t>
            </a:r>
          </a:p>
        </p:txBody>
      </p:sp>
      <p:sp>
        <p:nvSpPr>
          <p:cNvPr id="2" name="Ключевые изделия фотоники, производимые организацией">
            <a:extLst>
              <a:ext uri="{FF2B5EF4-FFF2-40B4-BE49-F238E27FC236}">
                <a16:creationId xmlns:a16="http://schemas.microsoft.com/office/drawing/2014/main" id="{A986E988-B1A5-F022-5C50-9D42BDBB73AD}"/>
              </a:ext>
            </a:extLst>
          </p:cNvPr>
          <p:cNvSpPr txBox="1"/>
          <p:nvPr/>
        </p:nvSpPr>
        <p:spPr>
          <a:xfrm>
            <a:off x="801687" y="1835541"/>
            <a:ext cx="17109795" cy="11798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35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lang="ru-RU" dirty="0"/>
              <a:t>IT-компания, подтвержденный Российский разработчик и производитель оборудования для интеллектуальных цифровых систем видеонаблюдения.</a:t>
            </a:r>
            <a:endParaRPr dirty="0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1D2D4172-B3EB-5CEE-815A-7BB37E8B03E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762689" y="6283086"/>
            <a:ext cx="4441288" cy="5747550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42FEA916-B9D5-105E-ED6C-51FF07925BA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490213" y="6283086"/>
            <a:ext cx="4441288" cy="5747550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CEDBAD43-8B37-910D-1DCE-2D2453D4C39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1216929" y="6283086"/>
            <a:ext cx="4441288" cy="5747550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DEBC1061-AC5F-63E6-D190-06DC2E77925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5944453" y="6283086"/>
            <a:ext cx="4441288" cy="5747550"/>
          </a:xfrm>
          <a:prstGeom prst="rect">
            <a:avLst/>
          </a:prstGeom>
        </p:spPr>
      </p:pic>
      <p:sp>
        <p:nvSpPr>
          <p:cNvPr id="26" name="Ключевые изделия фотоники, производимые организацией">
            <a:extLst>
              <a:ext uri="{FF2B5EF4-FFF2-40B4-BE49-F238E27FC236}">
                <a16:creationId xmlns:a16="http://schemas.microsoft.com/office/drawing/2014/main" id="{E6240D01-551A-3A0B-2A7D-0C987771479A}"/>
              </a:ext>
            </a:extLst>
          </p:cNvPr>
          <p:cNvSpPr txBox="1"/>
          <p:nvPr/>
        </p:nvSpPr>
        <p:spPr>
          <a:xfrm>
            <a:off x="1550954" y="6769268"/>
            <a:ext cx="4796141" cy="964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35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algn="ctr"/>
            <a:r>
              <a:rPr lang="ru-RU" sz="2800" b="1">
                <a:solidFill>
                  <a:schemeClr val="tx1"/>
                </a:solidFill>
              </a:rPr>
              <a:t>Повысить цифровой</a:t>
            </a:r>
          </a:p>
          <a:p>
            <a:pPr algn="ctr"/>
            <a:r>
              <a:rPr lang="ru-RU" sz="2800" b="1">
                <a:solidFill>
                  <a:schemeClr val="tx1"/>
                </a:solidFill>
              </a:rPr>
              <a:t>суверенитет России</a:t>
            </a:r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27" name="Ключевые изделия фотоники, производимые организацией">
            <a:extLst>
              <a:ext uri="{FF2B5EF4-FFF2-40B4-BE49-F238E27FC236}">
                <a16:creationId xmlns:a16="http://schemas.microsoft.com/office/drawing/2014/main" id="{FC06B5C1-2CEF-ED34-1BF1-545554992A0D}"/>
              </a:ext>
            </a:extLst>
          </p:cNvPr>
          <p:cNvSpPr txBox="1"/>
          <p:nvPr/>
        </p:nvSpPr>
        <p:spPr>
          <a:xfrm>
            <a:off x="6312786" y="6796162"/>
            <a:ext cx="4796141" cy="964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35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algn="ctr"/>
            <a:r>
              <a:rPr lang="ru-RU" sz="2800" b="1">
                <a:solidFill>
                  <a:schemeClr val="tx1"/>
                </a:solidFill>
              </a:rPr>
              <a:t>Повысить лояльность</a:t>
            </a:r>
          </a:p>
          <a:p>
            <a:pPr algn="ctr"/>
            <a:r>
              <a:rPr lang="ru-RU" sz="2800" b="1">
                <a:solidFill>
                  <a:schemeClr val="tx1"/>
                </a:solidFill>
              </a:rPr>
              <a:t>клиентов</a:t>
            </a:r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28" name="Ключевые изделия фотоники, производимые организацией">
            <a:extLst>
              <a:ext uri="{FF2B5EF4-FFF2-40B4-BE49-F238E27FC236}">
                <a16:creationId xmlns:a16="http://schemas.microsoft.com/office/drawing/2014/main" id="{095982D6-5C92-1652-A17E-E6D0AFEDC652}"/>
              </a:ext>
            </a:extLst>
          </p:cNvPr>
          <p:cNvSpPr txBox="1"/>
          <p:nvPr/>
        </p:nvSpPr>
        <p:spPr>
          <a:xfrm>
            <a:off x="11054430" y="6796162"/>
            <a:ext cx="4796141" cy="964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35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algn="ctr"/>
            <a:r>
              <a:rPr lang="ru-RU" sz="2800" b="1">
                <a:solidFill>
                  <a:schemeClr val="tx1"/>
                </a:solidFill>
              </a:rPr>
              <a:t>Увеличить объемы</a:t>
            </a:r>
          </a:p>
          <a:p>
            <a:pPr algn="ctr"/>
            <a:r>
              <a:rPr lang="ru-RU" sz="2800" b="1">
                <a:solidFill>
                  <a:schemeClr val="tx1"/>
                </a:solidFill>
              </a:rPr>
              <a:t>продаж и долю рынка</a:t>
            </a:r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29" name="Ключевые изделия фотоники, производимые организацией">
            <a:extLst>
              <a:ext uri="{FF2B5EF4-FFF2-40B4-BE49-F238E27FC236}">
                <a16:creationId xmlns:a16="http://schemas.microsoft.com/office/drawing/2014/main" id="{C9C68EA3-1582-65AE-43E1-8E7C2E74B18E}"/>
              </a:ext>
            </a:extLst>
          </p:cNvPr>
          <p:cNvSpPr txBox="1"/>
          <p:nvPr/>
        </p:nvSpPr>
        <p:spPr>
          <a:xfrm>
            <a:off x="15784858" y="6796161"/>
            <a:ext cx="4796141" cy="964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35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algn="ctr"/>
            <a:r>
              <a:rPr lang="ru-RU" sz="2800" b="1">
                <a:solidFill>
                  <a:schemeClr val="tx1"/>
                </a:solidFill>
              </a:rPr>
              <a:t>Повысить доверие к российской электронике</a:t>
            </a:r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160" name="Ключевые изделия фотоники, производимые организацией">
            <a:extLst>
              <a:ext uri="{FF2B5EF4-FFF2-40B4-BE49-F238E27FC236}">
                <a16:creationId xmlns:a16="http://schemas.microsoft.com/office/drawing/2014/main" id="{34FE5F38-7550-D07F-BBEE-69B8BF57B8E1}"/>
              </a:ext>
            </a:extLst>
          </p:cNvPr>
          <p:cNvSpPr txBox="1"/>
          <p:nvPr/>
        </p:nvSpPr>
        <p:spPr>
          <a:xfrm>
            <a:off x="1421336" y="7787990"/>
            <a:ext cx="5153846" cy="1826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35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algn="ctr"/>
            <a:r>
              <a:rPr lang="ru-RU" sz="2800" dirty="0"/>
              <a:t>мы приближаем тот день,</a:t>
            </a:r>
          </a:p>
          <a:p>
            <a:pPr algn="ctr"/>
            <a:r>
              <a:rPr lang="ru-RU" sz="2800" dirty="0"/>
              <a:t>когда наша страна </a:t>
            </a:r>
          </a:p>
          <a:p>
            <a:pPr algn="ctr"/>
            <a:r>
              <a:rPr lang="ru-RU" sz="2800" dirty="0"/>
              <a:t>перестанет зависеть</a:t>
            </a:r>
          </a:p>
          <a:p>
            <a:pPr algn="ctr"/>
            <a:r>
              <a:rPr lang="ru-RU" sz="2800" dirty="0"/>
              <a:t>от импорта электроники</a:t>
            </a:r>
          </a:p>
        </p:txBody>
      </p:sp>
      <p:sp>
        <p:nvSpPr>
          <p:cNvPr id="161" name="Ключевые изделия фотоники, производимые организацией">
            <a:extLst>
              <a:ext uri="{FF2B5EF4-FFF2-40B4-BE49-F238E27FC236}">
                <a16:creationId xmlns:a16="http://schemas.microsoft.com/office/drawing/2014/main" id="{503C95BC-3F56-986C-C9F9-C21343E6C874}"/>
              </a:ext>
            </a:extLst>
          </p:cNvPr>
          <p:cNvSpPr txBox="1"/>
          <p:nvPr/>
        </p:nvSpPr>
        <p:spPr>
          <a:xfrm>
            <a:off x="6229973" y="8017011"/>
            <a:ext cx="5153846" cy="13952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35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algn="ctr"/>
            <a:r>
              <a:rPr lang="ru-RU" sz="2800" dirty="0"/>
              <a:t>мы хотим, чтобы</a:t>
            </a:r>
          </a:p>
          <a:p>
            <a:pPr algn="ctr"/>
            <a:r>
              <a:rPr lang="ru-RU" sz="2800" dirty="0"/>
              <a:t>нага репутация стала</a:t>
            </a:r>
          </a:p>
          <a:p>
            <a:pPr algn="ctr"/>
            <a:r>
              <a:rPr lang="ru-RU" sz="2800" dirty="0"/>
              <a:t>нашим лучшим другом</a:t>
            </a:r>
          </a:p>
        </p:txBody>
      </p:sp>
      <p:sp>
        <p:nvSpPr>
          <p:cNvPr id="162" name="Ключевые изделия фотоники, производимые организацией">
            <a:extLst>
              <a:ext uri="{FF2B5EF4-FFF2-40B4-BE49-F238E27FC236}">
                <a16:creationId xmlns:a16="http://schemas.microsoft.com/office/drawing/2014/main" id="{82BFA639-40B9-E9EC-42A6-D1B07330C93B}"/>
              </a:ext>
            </a:extLst>
          </p:cNvPr>
          <p:cNvSpPr txBox="1"/>
          <p:nvPr/>
        </p:nvSpPr>
        <p:spPr>
          <a:xfrm>
            <a:off x="10917462" y="7787990"/>
            <a:ext cx="5153846" cy="1826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35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algn="ctr"/>
            <a:r>
              <a:rPr lang="ru-RU" sz="2800" dirty="0"/>
              <a:t>мы гордимся своей </a:t>
            </a:r>
          </a:p>
          <a:p>
            <a:pPr algn="ctr"/>
            <a:r>
              <a:rPr lang="ru-RU" sz="2800" dirty="0"/>
              <a:t>продукцией и убеждены,</a:t>
            </a:r>
          </a:p>
          <a:p>
            <a:pPr algn="ctr"/>
            <a:r>
              <a:rPr lang="ru-RU" sz="2800" dirty="0"/>
              <a:t>что ее качество заслуживает широкого признания</a:t>
            </a:r>
          </a:p>
        </p:txBody>
      </p:sp>
      <p:sp>
        <p:nvSpPr>
          <p:cNvPr id="163" name="Ключевые изделия фотоники, производимые организацией">
            <a:extLst>
              <a:ext uri="{FF2B5EF4-FFF2-40B4-BE49-F238E27FC236}">
                <a16:creationId xmlns:a16="http://schemas.microsoft.com/office/drawing/2014/main" id="{D6642A9C-1A18-0DBB-5CE4-69BAD8200AB0}"/>
              </a:ext>
            </a:extLst>
          </p:cNvPr>
          <p:cNvSpPr txBox="1"/>
          <p:nvPr/>
        </p:nvSpPr>
        <p:spPr>
          <a:xfrm>
            <a:off x="15606005" y="7795191"/>
            <a:ext cx="5153846" cy="1826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35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algn="ctr"/>
            <a:r>
              <a:rPr lang="ru-RU" sz="2800" dirty="0"/>
              <a:t>мы можем делать </a:t>
            </a:r>
          </a:p>
          <a:p>
            <a:pPr algn="ctr"/>
            <a:r>
              <a:rPr lang="ru-RU" sz="2800" dirty="0"/>
              <a:t>конкурентоспособную продукцию, а значит, мы</a:t>
            </a:r>
          </a:p>
          <a:p>
            <a:pPr algn="ctr"/>
            <a:r>
              <a:rPr lang="ru-RU" sz="2800" dirty="0"/>
              <a:t>должны ее делать</a:t>
            </a: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7EAE5B-78AC-14B1-8D68-6FAEF66E3A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лого_горизонтальный_темный.ai" descr="лого_горизонтальный_темный.ai">
            <a:extLst>
              <a:ext uri="{FF2B5EF4-FFF2-40B4-BE49-F238E27FC236}">
                <a16:creationId xmlns:a16="http://schemas.microsoft.com/office/drawing/2014/main" id="{E9AAD6E4-4CCE-3BF1-8C7A-DACD45A7C3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65196" y="844094"/>
            <a:ext cx="2172318" cy="676030"/>
          </a:xfrm>
          <a:prstGeom prst="rect">
            <a:avLst/>
          </a:prstGeom>
          <a:ln w="12700">
            <a:miter lim="400000"/>
          </a:ln>
        </p:spPr>
      </p:pic>
      <p:pic>
        <p:nvPicPr>
          <p:cNvPr id="216" name="фир графика_линии_темные.png" descr="фир графика_линии_темные.png">
            <a:extLst>
              <a:ext uri="{FF2B5EF4-FFF2-40B4-BE49-F238E27FC236}">
                <a16:creationId xmlns:a16="http://schemas.microsoft.com/office/drawing/2014/main" id="{3C3E4BA5-FFB2-9E52-B519-146CFE29388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23"/>
          </a:blip>
          <a:srcRect t="1" r="37003"/>
          <a:stretch>
            <a:fillRect/>
          </a:stretch>
        </p:blipFill>
        <p:spPr>
          <a:xfrm rot="2700000">
            <a:off x="12680243" y="2827405"/>
            <a:ext cx="14148113" cy="1101540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693"/>
                </a:moveTo>
                <a:lnTo>
                  <a:pt x="0" y="21600"/>
                </a:lnTo>
                <a:lnTo>
                  <a:pt x="14115" y="21600"/>
                </a:lnTo>
                <a:lnTo>
                  <a:pt x="21600" y="11986"/>
                </a:lnTo>
                <a:lnTo>
                  <a:pt x="12268" y="0"/>
                </a:lnTo>
                <a:lnTo>
                  <a:pt x="1318" y="0"/>
                </a:lnTo>
                <a:lnTo>
                  <a:pt x="0" y="1693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217" name="фир графика_заливка.png" descr="фир графика_заливка.png">
            <a:extLst>
              <a:ext uri="{FF2B5EF4-FFF2-40B4-BE49-F238E27FC236}">
                <a16:creationId xmlns:a16="http://schemas.microsoft.com/office/drawing/2014/main" id="{2090640F-ED09-1F17-8DC5-7EA38DC4070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5742" b="85144"/>
          <a:stretch>
            <a:fillRect/>
          </a:stretch>
        </p:blipFill>
        <p:spPr>
          <a:xfrm>
            <a:off x="0" y="11949760"/>
            <a:ext cx="10791737" cy="1766240"/>
          </a:xfrm>
          <a:prstGeom prst="rect">
            <a:avLst/>
          </a:prstGeom>
          <a:ln w="12700">
            <a:miter lim="400000"/>
          </a:ln>
        </p:spPr>
      </p:pic>
      <p:sp>
        <p:nvSpPr>
          <p:cNvPr id="218" name="Номер слайда">
            <a:extLst>
              <a:ext uri="{FF2B5EF4-FFF2-40B4-BE49-F238E27FC236}">
                <a16:creationId xmlns:a16="http://schemas.microsoft.com/office/drawing/2014/main" id="{AC53D6D0-EE61-A74C-0107-3C41BFDFC4BF}"/>
              </a:ext>
            </a:extLst>
          </p:cNvPr>
          <p:cNvSpPr txBox="1">
            <a:spLocks noGrp="1"/>
          </p:cNvSpPr>
          <p:nvPr>
            <p:ph type="sldNum" sz="quarter" idx="4294967295"/>
          </p:nvPr>
        </p:nvSpPr>
        <p:spPr>
          <a:xfrm>
            <a:off x="23155203" y="12843073"/>
            <a:ext cx="252187" cy="44704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tIns="45719" rIns="45719" bIns="45719" anchor="ctr"/>
          <a:lstStyle>
            <a:lvl1pPr algn="r">
              <a:defRPr sz="23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rPr/>
              <a:t>3</a:t>
            </a:fld>
            <a:endParaRPr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37A9E82-CBFF-F380-EAD6-392A6262E2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1044118" y="991966"/>
            <a:ext cx="2800358" cy="342901"/>
          </a:xfrm>
          <a:prstGeom prst="rect">
            <a:avLst/>
          </a:prstGeom>
        </p:spPr>
      </p:pic>
      <p:sp>
        <p:nvSpPr>
          <p:cNvPr id="3" name="Закругленный прямоугольник">
            <a:extLst>
              <a:ext uri="{FF2B5EF4-FFF2-40B4-BE49-F238E27FC236}">
                <a16:creationId xmlns:a16="http://schemas.microsoft.com/office/drawing/2014/main" id="{2489DFD5-752A-00AD-A05F-9E677001FF40}"/>
              </a:ext>
            </a:extLst>
          </p:cNvPr>
          <p:cNvSpPr/>
          <p:nvPr/>
        </p:nvSpPr>
        <p:spPr>
          <a:xfrm>
            <a:off x="828320" y="2480873"/>
            <a:ext cx="19709194" cy="2900019"/>
          </a:xfrm>
          <a:prstGeom prst="roundRect">
            <a:avLst>
              <a:gd name="adj" fmla="val 15000"/>
            </a:avLst>
          </a:prstGeom>
          <a:solidFill>
            <a:srgbClr val="000000">
              <a:alpha val="3416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" name="Ключевые изделия фотоники, производимые организацией">
            <a:extLst>
              <a:ext uri="{FF2B5EF4-FFF2-40B4-BE49-F238E27FC236}">
                <a16:creationId xmlns:a16="http://schemas.microsoft.com/office/drawing/2014/main" id="{C455F115-8C5B-3A51-B962-E4B6D1EDA596}"/>
              </a:ext>
            </a:extLst>
          </p:cNvPr>
          <p:cNvSpPr txBox="1"/>
          <p:nvPr/>
        </p:nvSpPr>
        <p:spPr>
          <a:xfrm>
            <a:off x="1172910" y="2824273"/>
            <a:ext cx="19364604" cy="22570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35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lang="ru-RU" b="1" dirty="0"/>
              <a:t>КОМПЛЕКСНЫЕ РЕШЕНИЯ:</a:t>
            </a:r>
          </a:p>
          <a:p>
            <a:r>
              <a:rPr lang="ru-RU" dirty="0"/>
              <a:t>Мы предлагаем не просто оборудование, а комплексные решения для построения надежных </a:t>
            </a:r>
          </a:p>
          <a:p>
            <a:r>
              <a:rPr lang="ru-RU" dirty="0"/>
              <a:t>систем безопасности. Наши эксперты подберут оптимальную конфигурацию под ваши задачи — </a:t>
            </a:r>
          </a:p>
          <a:p>
            <a:r>
              <a:rPr lang="ru-RU" dirty="0"/>
              <a:t>от проектирования до внедрения и поддержки.</a:t>
            </a:r>
            <a:endParaRPr dirty="0"/>
          </a:p>
        </p:txBody>
      </p:sp>
      <p:sp>
        <p:nvSpPr>
          <p:cNvPr id="7" name="Основная информация об организации">
            <a:extLst>
              <a:ext uri="{FF2B5EF4-FFF2-40B4-BE49-F238E27FC236}">
                <a16:creationId xmlns:a16="http://schemas.microsoft.com/office/drawing/2014/main" id="{D679363D-AEB3-064B-3383-F01EA9A2F334}"/>
              </a:ext>
            </a:extLst>
          </p:cNvPr>
          <p:cNvSpPr txBox="1"/>
          <p:nvPr/>
        </p:nvSpPr>
        <p:spPr>
          <a:xfrm>
            <a:off x="775565" y="859488"/>
            <a:ext cx="6945812" cy="645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80000"/>
              </a:lnSpc>
              <a:spcBef>
                <a:spcPts val="0"/>
              </a:spcBef>
              <a:defRPr sz="4300" b="1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lang="ru-RU" dirty="0"/>
              <a:t>О КОМПАНИИ ООО «РУВЕР»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6E74E022-D55D-CA27-B186-5299B05B0CB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76932" y="5821341"/>
            <a:ext cx="4993664" cy="5687970"/>
          </a:xfrm>
          <a:prstGeom prst="rect">
            <a:avLst/>
          </a:prstGeom>
        </p:spPr>
      </p:pic>
      <p:sp>
        <p:nvSpPr>
          <p:cNvPr id="13" name="Ключевые изделия фотоники, производимые организацией">
            <a:extLst>
              <a:ext uri="{FF2B5EF4-FFF2-40B4-BE49-F238E27FC236}">
                <a16:creationId xmlns:a16="http://schemas.microsoft.com/office/drawing/2014/main" id="{1DACC984-DECD-FE08-CF88-3227F16807D8}"/>
              </a:ext>
            </a:extLst>
          </p:cNvPr>
          <p:cNvSpPr txBox="1"/>
          <p:nvPr/>
        </p:nvSpPr>
        <p:spPr>
          <a:xfrm>
            <a:off x="846368" y="6278527"/>
            <a:ext cx="4796141" cy="964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35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algn="ctr"/>
            <a:r>
              <a:rPr lang="ru-RU" sz="2800" b="1" dirty="0">
                <a:solidFill>
                  <a:schemeClr val="tx1"/>
                </a:solidFill>
              </a:rPr>
              <a:t>Серверы и системы </a:t>
            </a:r>
          </a:p>
          <a:p>
            <a:pPr algn="ctr"/>
            <a:r>
              <a:rPr lang="ru-RU" sz="2800" b="1" dirty="0">
                <a:solidFill>
                  <a:schemeClr val="tx1"/>
                </a:solidFill>
              </a:rPr>
              <a:t>хранения</a:t>
            </a:r>
          </a:p>
        </p:txBody>
      </p:sp>
      <p:sp>
        <p:nvSpPr>
          <p:cNvPr id="14" name="Ключевые изделия фотоники, производимые организацией">
            <a:extLst>
              <a:ext uri="{FF2B5EF4-FFF2-40B4-BE49-F238E27FC236}">
                <a16:creationId xmlns:a16="http://schemas.microsoft.com/office/drawing/2014/main" id="{2378920D-DB6B-0A99-66D6-2FD7A86C9DA9}"/>
              </a:ext>
            </a:extLst>
          </p:cNvPr>
          <p:cNvSpPr txBox="1"/>
          <p:nvPr/>
        </p:nvSpPr>
        <p:spPr>
          <a:xfrm>
            <a:off x="716750" y="7421395"/>
            <a:ext cx="5153846" cy="13952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35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algn="ctr"/>
            <a:r>
              <a:rPr lang="ru-RU" sz="2800" dirty="0"/>
              <a:t>мощные платформы для </a:t>
            </a:r>
          </a:p>
          <a:p>
            <a:pPr algn="ctr"/>
            <a:r>
              <a:rPr lang="ru-RU" sz="2800" dirty="0"/>
              <a:t>обработки и хранения </a:t>
            </a:r>
          </a:p>
          <a:p>
            <a:pPr algn="ctr"/>
            <a:r>
              <a:rPr lang="ru-RU" sz="2800" dirty="0"/>
              <a:t>данных.</a:t>
            </a: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31E33BC7-F0CE-5E7C-9025-E1684B2148E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455942" y="8907946"/>
            <a:ext cx="3675462" cy="2459317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09112BDA-2F90-0CEF-FF77-AF04BC9378A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221519" y="5821341"/>
            <a:ext cx="4993664" cy="5687970"/>
          </a:xfrm>
          <a:prstGeom prst="rect">
            <a:avLst/>
          </a:prstGeom>
        </p:spPr>
      </p:pic>
      <p:sp>
        <p:nvSpPr>
          <p:cNvPr id="20" name="Ключевые изделия фотоники, производимые организацией">
            <a:extLst>
              <a:ext uri="{FF2B5EF4-FFF2-40B4-BE49-F238E27FC236}">
                <a16:creationId xmlns:a16="http://schemas.microsoft.com/office/drawing/2014/main" id="{036F78B3-C453-EDBD-6E66-10839F53253A}"/>
              </a:ext>
            </a:extLst>
          </p:cNvPr>
          <p:cNvSpPr txBox="1"/>
          <p:nvPr/>
        </p:nvSpPr>
        <p:spPr>
          <a:xfrm>
            <a:off x="6190955" y="6493971"/>
            <a:ext cx="4796141" cy="5334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35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algn="ctr"/>
            <a:r>
              <a:rPr lang="ru-RU" sz="2800" b="1" dirty="0">
                <a:solidFill>
                  <a:schemeClr val="tx1"/>
                </a:solidFill>
              </a:rPr>
              <a:t>Видеокамеры</a:t>
            </a:r>
          </a:p>
        </p:txBody>
      </p:sp>
      <p:sp>
        <p:nvSpPr>
          <p:cNvPr id="21" name="Ключевые изделия фотоники, производимые организацией">
            <a:extLst>
              <a:ext uri="{FF2B5EF4-FFF2-40B4-BE49-F238E27FC236}">
                <a16:creationId xmlns:a16="http://schemas.microsoft.com/office/drawing/2014/main" id="{CC50B4D5-A1D9-9CBB-D689-3B3E942299A1}"/>
              </a:ext>
            </a:extLst>
          </p:cNvPr>
          <p:cNvSpPr txBox="1"/>
          <p:nvPr/>
        </p:nvSpPr>
        <p:spPr>
          <a:xfrm>
            <a:off x="6061337" y="7395724"/>
            <a:ext cx="5153846" cy="13952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35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algn="ctr"/>
            <a:r>
              <a:rPr lang="ru-RU" sz="2800" dirty="0"/>
              <a:t>камеры, </a:t>
            </a:r>
          </a:p>
          <a:p>
            <a:pPr algn="ctr"/>
            <a:r>
              <a:rPr lang="ru-RU" sz="2800" dirty="0"/>
              <a:t>видеорегистраторы </a:t>
            </a:r>
          </a:p>
          <a:p>
            <a:pPr algn="ctr"/>
            <a:r>
              <a:rPr lang="ru-RU" sz="2800" dirty="0"/>
              <a:t>(</a:t>
            </a:r>
            <a:r>
              <a:rPr lang="en-US" sz="2800" dirty="0"/>
              <a:t>NVR/IPVR).</a:t>
            </a:r>
            <a:endParaRPr lang="ru-RU" sz="2800" dirty="0"/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710286A7-D8D7-A9AE-1BCD-3C79EB5B1AE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728001" y="8073597"/>
            <a:ext cx="4259095" cy="3471286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0AC8DCC3-9805-5296-8BB7-DB06133B761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566106" y="5821341"/>
            <a:ext cx="4993664" cy="5687970"/>
          </a:xfrm>
          <a:prstGeom prst="rect">
            <a:avLst/>
          </a:prstGeom>
        </p:spPr>
      </p:pic>
      <p:sp>
        <p:nvSpPr>
          <p:cNvPr id="25" name="Ключевые изделия фотоники, производимые организацией">
            <a:extLst>
              <a:ext uri="{FF2B5EF4-FFF2-40B4-BE49-F238E27FC236}">
                <a16:creationId xmlns:a16="http://schemas.microsoft.com/office/drawing/2014/main" id="{C7257452-7FD3-35AA-6921-90C71E37D910}"/>
              </a:ext>
            </a:extLst>
          </p:cNvPr>
          <p:cNvSpPr txBox="1"/>
          <p:nvPr/>
        </p:nvSpPr>
        <p:spPr>
          <a:xfrm>
            <a:off x="11535542" y="6278527"/>
            <a:ext cx="4796141" cy="964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35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algn="ctr"/>
            <a:r>
              <a:rPr lang="ru-RU" sz="2800" b="1" dirty="0">
                <a:solidFill>
                  <a:schemeClr val="tx1"/>
                </a:solidFill>
              </a:rPr>
              <a:t>Программное обеспечение</a:t>
            </a:r>
          </a:p>
          <a:p>
            <a:pPr algn="ctr"/>
            <a:r>
              <a:rPr lang="ru-RU" sz="2800" b="1" dirty="0">
                <a:solidFill>
                  <a:schemeClr val="tx1"/>
                </a:solidFill>
              </a:rPr>
              <a:t>и аналитика</a:t>
            </a:r>
          </a:p>
        </p:txBody>
      </p:sp>
      <p:sp>
        <p:nvSpPr>
          <p:cNvPr id="26" name="Ключевые изделия фотоники, производимые организацией">
            <a:extLst>
              <a:ext uri="{FF2B5EF4-FFF2-40B4-BE49-F238E27FC236}">
                <a16:creationId xmlns:a16="http://schemas.microsoft.com/office/drawing/2014/main" id="{4CCA6EEA-3677-52A9-E6E8-370676DA78B4}"/>
              </a:ext>
            </a:extLst>
          </p:cNvPr>
          <p:cNvSpPr txBox="1"/>
          <p:nvPr/>
        </p:nvSpPr>
        <p:spPr>
          <a:xfrm>
            <a:off x="11405924" y="7421395"/>
            <a:ext cx="5153846" cy="13952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35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algn="ctr"/>
            <a:r>
              <a:rPr lang="ru-RU" sz="2800" dirty="0"/>
              <a:t>отечественное ПО «РУВЕР» </a:t>
            </a:r>
          </a:p>
          <a:p>
            <a:pPr algn="ctr"/>
            <a:r>
              <a:rPr lang="ru-RU" sz="2800" dirty="0"/>
              <a:t>для управления камерами </a:t>
            </a:r>
          </a:p>
          <a:p>
            <a:pPr algn="ctr"/>
            <a:r>
              <a:rPr lang="ru-RU" sz="2800" dirty="0"/>
              <a:t>видеонаблюдения.</a:t>
            </a:r>
          </a:p>
        </p:txBody>
      </p:sp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E1717189-1845-EA56-34DF-1DF60C5B46C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6910693" y="5821341"/>
            <a:ext cx="4993664" cy="5687970"/>
          </a:xfrm>
          <a:prstGeom prst="rect">
            <a:avLst/>
          </a:prstGeom>
        </p:spPr>
      </p:pic>
      <p:sp>
        <p:nvSpPr>
          <p:cNvPr id="29" name="Ключевые изделия фотоники, производимые организацией">
            <a:extLst>
              <a:ext uri="{FF2B5EF4-FFF2-40B4-BE49-F238E27FC236}">
                <a16:creationId xmlns:a16="http://schemas.microsoft.com/office/drawing/2014/main" id="{FD6452B3-0CC7-0360-0B4A-DA1A8A9C68D4}"/>
              </a:ext>
            </a:extLst>
          </p:cNvPr>
          <p:cNvSpPr txBox="1"/>
          <p:nvPr/>
        </p:nvSpPr>
        <p:spPr>
          <a:xfrm>
            <a:off x="16880129" y="6278527"/>
            <a:ext cx="4796141" cy="964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35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algn="ctr"/>
            <a:r>
              <a:rPr lang="ru-RU" sz="2800" b="1" dirty="0">
                <a:solidFill>
                  <a:schemeClr val="tx1"/>
                </a:solidFill>
              </a:rPr>
              <a:t>Сетевые коммутаторы </a:t>
            </a:r>
          </a:p>
          <a:p>
            <a:pPr algn="ctr"/>
            <a:r>
              <a:rPr lang="ru-RU" sz="2800" b="1" dirty="0">
                <a:solidFill>
                  <a:schemeClr val="tx1"/>
                </a:solidFill>
              </a:rPr>
              <a:t>и оборудование</a:t>
            </a:r>
          </a:p>
        </p:txBody>
      </p:sp>
      <p:sp>
        <p:nvSpPr>
          <p:cNvPr id="30" name="Ключевые изделия фотоники, производимые организацией">
            <a:extLst>
              <a:ext uri="{FF2B5EF4-FFF2-40B4-BE49-F238E27FC236}">
                <a16:creationId xmlns:a16="http://schemas.microsoft.com/office/drawing/2014/main" id="{9C058E76-B726-319B-377D-38355F7339B4}"/>
              </a:ext>
            </a:extLst>
          </p:cNvPr>
          <p:cNvSpPr txBox="1"/>
          <p:nvPr/>
        </p:nvSpPr>
        <p:spPr>
          <a:xfrm>
            <a:off x="16880129" y="7205952"/>
            <a:ext cx="5024228" cy="1826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35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algn="ctr"/>
            <a:r>
              <a:rPr lang="ru-RU" sz="2700" dirty="0"/>
              <a:t>высокопроизводительные коммутаторы, маршрутизаторы и точки доступа для стабильной работы сети любого масштаба.</a:t>
            </a:r>
          </a:p>
        </p:txBody>
      </p:sp>
      <p:pic>
        <p:nvPicPr>
          <p:cNvPr id="193" name="Рисунок 192">
            <a:extLst>
              <a:ext uri="{FF2B5EF4-FFF2-40B4-BE49-F238E27FC236}">
                <a16:creationId xmlns:a16="http://schemas.microsoft.com/office/drawing/2014/main" id="{CC2C819C-6E4B-ECA7-48ED-AEAAF203C53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2676417" y="8928365"/>
            <a:ext cx="2893905" cy="2418478"/>
          </a:xfrm>
          <a:prstGeom prst="rect">
            <a:avLst/>
          </a:prstGeom>
        </p:spPr>
      </p:pic>
      <p:pic>
        <p:nvPicPr>
          <p:cNvPr id="195" name="Рисунок 194">
            <a:extLst>
              <a:ext uri="{FF2B5EF4-FFF2-40B4-BE49-F238E27FC236}">
                <a16:creationId xmlns:a16="http://schemas.microsoft.com/office/drawing/2014/main" id="{C3C23E76-45C3-6F56-1DD9-3E5D5C9F8BE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7524278" y="7828535"/>
            <a:ext cx="3671624" cy="4895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453039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1BF04D-BD38-BC5D-7C9F-1CA9F49FCC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лого_горизонтальный_темный.ai" descr="лого_горизонтальный_темный.ai">
            <a:extLst>
              <a:ext uri="{FF2B5EF4-FFF2-40B4-BE49-F238E27FC236}">
                <a16:creationId xmlns:a16="http://schemas.microsoft.com/office/drawing/2014/main" id="{84CD3FA8-2852-347C-E9AE-1D23D1B4CB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65196" y="844094"/>
            <a:ext cx="2172318" cy="676030"/>
          </a:xfrm>
          <a:prstGeom prst="rect">
            <a:avLst/>
          </a:prstGeom>
          <a:ln w="12700">
            <a:miter lim="400000"/>
          </a:ln>
        </p:spPr>
      </p:pic>
      <p:sp>
        <p:nvSpPr>
          <p:cNvPr id="177" name="Основная информация об организации">
            <a:extLst>
              <a:ext uri="{FF2B5EF4-FFF2-40B4-BE49-F238E27FC236}">
                <a16:creationId xmlns:a16="http://schemas.microsoft.com/office/drawing/2014/main" id="{3D734194-8C54-E0B0-73E2-9886E0B1EA67}"/>
              </a:ext>
            </a:extLst>
          </p:cNvPr>
          <p:cNvSpPr txBox="1"/>
          <p:nvPr/>
        </p:nvSpPr>
        <p:spPr>
          <a:xfrm>
            <a:off x="775565" y="859488"/>
            <a:ext cx="6945812" cy="645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80000"/>
              </a:lnSpc>
              <a:spcBef>
                <a:spcPts val="0"/>
              </a:spcBef>
              <a:defRPr sz="4300" b="1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lang="ru-RU" dirty="0"/>
              <a:t>О КОМПАНИИ ООО «РУВЕР»</a:t>
            </a:r>
          </a:p>
        </p:txBody>
      </p:sp>
      <p:sp>
        <p:nvSpPr>
          <p:cNvPr id="181" name="Основная деятельность организации в области технологий оптоэлектроники и фотоники (кратко)">
            <a:extLst>
              <a:ext uri="{FF2B5EF4-FFF2-40B4-BE49-F238E27FC236}">
                <a16:creationId xmlns:a16="http://schemas.microsoft.com/office/drawing/2014/main" id="{E7E378C2-7CB7-D2AB-9895-FBB542141458}"/>
              </a:ext>
            </a:extLst>
          </p:cNvPr>
          <p:cNvSpPr txBox="1"/>
          <p:nvPr/>
        </p:nvSpPr>
        <p:spPr>
          <a:xfrm>
            <a:off x="775565" y="1785978"/>
            <a:ext cx="3965768" cy="64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35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lang="ru-RU" b="1" dirty="0"/>
              <a:t>Специализация</a:t>
            </a:r>
            <a:r>
              <a:rPr lang="ru-RU" dirty="0"/>
              <a:t>:</a:t>
            </a:r>
            <a:endParaRPr dirty="0"/>
          </a:p>
        </p:txBody>
      </p:sp>
      <p:pic>
        <p:nvPicPr>
          <p:cNvPr id="182" name="фир графика_заливка.png" descr="фир графика_заливка.png">
            <a:extLst>
              <a:ext uri="{FF2B5EF4-FFF2-40B4-BE49-F238E27FC236}">
                <a16:creationId xmlns:a16="http://schemas.microsoft.com/office/drawing/2014/main" id="{C1D09454-4325-C8EA-2D0A-33C00E2C89C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8414" b="75288"/>
          <a:stretch>
            <a:fillRect/>
          </a:stretch>
        </p:blipFill>
        <p:spPr>
          <a:xfrm rot="16200000">
            <a:off x="16193168" y="5525168"/>
            <a:ext cx="13279835" cy="31018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0"/>
                </a:ln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183" name="фир графика_линии_темные.png" descr="фир графика_линии_темные.png">
            <a:extLst>
              <a:ext uri="{FF2B5EF4-FFF2-40B4-BE49-F238E27FC236}">
                <a16:creationId xmlns:a16="http://schemas.microsoft.com/office/drawing/2014/main" id="{4A8BBB3D-CAE5-AD56-2535-C6DC10D5013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5023"/>
          </a:blip>
          <a:stretch>
            <a:fillRect/>
          </a:stretch>
        </p:blipFill>
        <p:spPr>
          <a:xfrm>
            <a:off x="-6013678" y="11121828"/>
            <a:ext cx="12047941" cy="5909307"/>
          </a:xfrm>
          <a:prstGeom prst="rect">
            <a:avLst/>
          </a:prstGeom>
          <a:ln w="12700">
            <a:miter lim="400000"/>
          </a:ln>
        </p:spPr>
      </p:pic>
      <p:sp>
        <p:nvSpPr>
          <p:cNvPr id="190" name="Номер слайда">
            <a:extLst>
              <a:ext uri="{FF2B5EF4-FFF2-40B4-BE49-F238E27FC236}">
                <a16:creationId xmlns:a16="http://schemas.microsoft.com/office/drawing/2014/main" id="{0894341C-61F3-3670-F1C5-0B637D26AD1C}"/>
              </a:ext>
            </a:extLst>
          </p:cNvPr>
          <p:cNvSpPr txBox="1">
            <a:spLocks noGrp="1"/>
          </p:cNvSpPr>
          <p:nvPr>
            <p:ph type="sldNum" sz="quarter" idx="4294967295"/>
          </p:nvPr>
        </p:nvSpPr>
        <p:spPr>
          <a:xfrm>
            <a:off x="23155203" y="12843073"/>
            <a:ext cx="252187" cy="44704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tIns="45719" rIns="45719" bIns="45719" anchor="ctr"/>
          <a:lstStyle>
            <a:lvl1pPr algn="r">
              <a:defRPr sz="23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rPr/>
              <a:t>4</a:t>
            </a:fld>
            <a:endParaRPr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9BE6810-7ADC-35C9-7B86-83604E8C79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1044118" y="991966"/>
            <a:ext cx="2800358" cy="342901"/>
          </a:xfrm>
          <a:prstGeom prst="rect">
            <a:avLst/>
          </a:prstGeom>
        </p:spPr>
      </p:pic>
      <p:sp>
        <p:nvSpPr>
          <p:cNvPr id="2" name="Закругленный прямоугольник">
            <a:extLst>
              <a:ext uri="{FF2B5EF4-FFF2-40B4-BE49-F238E27FC236}">
                <a16:creationId xmlns:a16="http://schemas.microsoft.com/office/drawing/2014/main" id="{2C060EA1-9A71-4C5F-9E8B-BFE2774EB01F}"/>
              </a:ext>
            </a:extLst>
          </p:cNvPr>
          <p:cNvSpPr/>
          <p:nvPr/>
        </p:nvSpPr>
        <p:spPr>
          <a:xfrm>
            <a:off x="14401839" y="2548968"/>
            <a:ext cx="6642278" cy="3545470"/>
          </a:xfrm>
          <a:prstGeom prst="roundRect">
            <a:avLst>
              <a:gd name="adj" fmla="val 15000"/>
            </a:avLst>
          </a:prstGeom>
          <a:solidFill>
            <a:srgbClr val="C00000">
              <a:alpha val="7843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9" name="Закругленный прямоугольник">
            <a:extLst>
              <a:ext uri="{FF2B5EF4-FFF2-40B4-BE49-F238E27FC236}">
                <a16:creationId xmlns:a16="http://schemas.microsoft.com/office/drawing/2014/main" id="{34E68E39-EEED-D907-50EA-9C2DDA030019}"/>
              </a:ext>
            </a:extLst>
          </p:cNvPr>
          <p:cNvSpPr/>
          <p:nvPr/>
        </p:nvSpPr>
        <p:spPr>
          <a:xfrm>
            <a:off x="801687" y="2503166"/>
            <a:ext cx="6642279" cy="3545470"/>
          </a:xfrm>
          <a:prstGeom prst="roundRect">
            <a:avLst>
              <a:gd name="adj" fmla="val 15000"/>
            </a:avLst>
          </a:prstGeom>
          <a:solidFill>
            <a:srgbClr val="000000">
              <a:alpha val="3416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2" name="Ключевые изделия фотоники, производимые организацией">
            <a:extLst>
              <a:ext uri="{FF2B5EF4-FFF2-40B4-BE49-F238E27FC236}">
                <a16:creationId xmlns:a16="http://schemas.microsoft.com/office/drawing/2014/main" id="{2C7648A7-1009-FE24-C85A-C0CB8A832B68}"/>
              </a:ext>
            </a:extLst>
          </p:cNvPr>
          <p:cNvSpPr txBox="1"/>
          <p:nvPr/>
        </p:nvSpPr>
        <p:spPr>
          <a:xfrm>
            <a:off x="1172910" y="3607374"/>
            <a:ext cx="6271055" cy="11798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35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lang="ru-RU" dirty="0"/>
              <a:t>Разработка и производство </a:t>
            </a:r>
          </a:p>
          <a:p>
            <a:r>
              <a:rPr lang="ru-RU" dirty="0"/>
              <a:t>камер видеонаблюдения</a:t>
            </a:r>
            <a:endParaRPr dirty="0"/>
          </a:p>
        </p:txBody>
      </p:sp>
      <p:sp>
        <p:nvSpPr>
          <p:cNvPr id="15" name="Ключевые изделия фотоники, производимые организацией">
            <a:extLst>
              <a:ext uri="{FF2B5EF4-FFF2-40B4-BE49-F238E27FC236}">
                <a16:creationId xmlns:a16="http://schemas.microsoft.com/office/drawing/2014/main" id="{3544549B-8E7B-AB32-0B96-FDEDDE0BBA81}"/>
              </a:ext>
            </a:extLst>
          </p:cNvPr>
          <p:cNvSpPr txBox="1"/>
          <p:nvPr/>
        </p:nvSpPr>
        <p:spPr>
          <a:xfrm>
            <a:off x="14813190" y="3172914"/>
            <a:ext cx="6271055" cy="23647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35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lang="ru-RU" dirty="0"/>
              <a:t>Более 50 позиций </a:t>
            </a:r>
          </a:p>
          <a:p>
            <a:r>
              <a:rPr lang="ru-RU" sz="2800" dirty="0"/>
              <a:t>выпускаемой продукции </a:t>
            </a:r>
          </a:p>
          <a:p>
            <a:r>
              <a:rPr lang="ru-RU" sz="2800" dirty="0"/>
              <a:t>уже включены в Единый реестр </a:t>
            </a:r>
          </a:p>
          <a:p>
            <a:r>
              <a:rPr lang="ru-RU" sz="2800" dirty="0"/>
              <a:t>российской радиоэлектронной </a:t>
            </a:r>
          </a:p>
          <a:p>
            <a:r>
              <a:rPr lang="ru-RU" sz="2800" dirty="0"/>
              <a:t>продукции (ПП РФ 878).</a:t>
            </a:r>
            <a:endParaRPr sz="2800" dirty="0"/>
          </a:p>
        </p:txBody>
      </p:sp>
      <p:sp>
        <p:nvSpPr>
          <p:cNvPr id="10" name="Закругленный прямоугольник">
            <a:extLst>
              <a:ext uri="{FF2B5EF4-FFF2-40B4-BE49-F238E27FC236}">
                <a16:creationId xmlns:a16="http://schemas.microsoft.com/office/drawing/2014/main" id="{9E6C686B-A224-68D3-A8E3-6FE95F510589}"/>
              </a:ext>
            </a:extLst>
          </p:cNvPr>
          <p:cNvSpPr/>
          <p:nvPr/>
        </p:nvSpPr>
        <p:spPr>
          <a:xfrm>
            <a:off x="7601763" y="2535436"/>
            <a:ext cx="6642279" cy="3545470"/>
          </a:xfrm>
          <a:prstGeom prst="roundRect">
            <a:avLst>
              <a:gd name="adj" fmla="val 15000"/>
            </a:avLst>
          </a:prstGeom>
          <a:solidFill>
            <a:srgbClr val="000000">
              <a:alpha val="3416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4" name="Ключевые изделия фотоники, производимые организацией">
            <a:extLst>
              <a:ext uri="{FF2B5EF4-FFF2-40B4-BE49-F238E27FC236}">
                <a16:creationId xmlns:a16="http://schemas.microsoft.com/office/drawing/2014/main" id="{FC33652A-D89B-7388-5B69-D06EA805224F}"/>
              </a:ext>
            </a:extLst>
          </p:cNvPr>
          <p:cNvSpPr txBox="1"/>
          <p:nvPr/>
        </p:nvSpPr>
        <p:spPr>
          <a:xfrm>
            <a:off x="7961530" y="2817478"/>
            <a:ext cx="6202257" cy="30110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35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lang="ru-RU" dirty="0"/>
              <a:t>Проектирование электронных </a:t>
            </a:r>
            <a:r>
              <a:rPr lang="ru-RU" dirty="0" err="1"/>
              <a:t>видеомодулей</a:t>
            </a:r>
            <a:r>
              <a:rPr lang="ru-RU" dirty="0"/>
              <a:t>: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ru-RU" sz="2800" dirty="0"/>
              <a:t>Платы сенсоров  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ru-RU" sz="2800" dirty="0"/>
              <a:t>Обработка видео- и аудиосигналов  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ru-RU" sz="2800" dirty="0"/>
              <a:t>Модули питания и расширения  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ru-RU" sz="2800" dirty="0"/>
              <a:t>ИК- и видимая подсветка </a:t>
            </a:r>
          </a:p>
        </p:txBody>
      </p:sp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7B737EA0-1FD0-8D84-19B3-D28D1473259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16092" y="7621562"/>
            <a:ext cx="6270929" cy="4703197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71DB3C1F-AF99-ACEA-E0ED-258A97FC4B2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2902" y="7969577"/>
            <a:ext cx="8624007" cy="4865719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C572D0A5-A0E8-7AED-CA8D-32308A79F90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4426" y="7371814"/>
            <a:ext cx="9072282" cy="4536141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84C17061-9B06-AF60-7EAA-56BF7188363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7077" y="5486400"/>
            <a:ext cx="5092977" cy="7803714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800B912C-3A78-9075-47D0-452F7675CC6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1146" y="7788618"/>
            <a:ext cx="6048188" cy="4536141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0C0F95DA-A2E0-14B8-A2B0-376C3F76094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4443045" y="6340485"/>
            <a:ext cx="3686175" cy="1085850"/>
          </a:xfrm>
          <a:prstGeom prst="rect">
            <a:avLst/>
          </a:prstGeom>
        </p:spPr>
      </p:pic>
      <p:pic>
        <p:nvPicPr>
          <p:cNvPr id="160" name="Рисунок 159">
            <a:extLst>
              <a:ext uri="{FF2B5EF4-FFF2-40B4-BE49-F238E27FC236}">
                <a16:creationId xmlns:a16="http://schemas.microsoft.com/office/drawing/2014/main" id="{85459849-5C44-3B1C-6139-A1FF0051D26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4581732" y="7293337"/>
            <a:ext cx="3228975" cy="962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21639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FFBF6A-682A-66D3-67B6-E5B148C010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кругленный прямоугольник">
            <a:extLst>
              <a:ext uri="{FF2B5EF4-FFF2-40B4-BE49-F238E27FC236}">
                <a16:creationId xmlns:a16="http://schemas.microsoft.com/office/drawing/2014/main" id="{7EDEFFB6-354B-4DE1-48C6-8ED31BA03B2F}"/>
              </a:ext>
            </a:extLst>
          </p:cNvPr>
          <p:cNvSpPr/>
          <p:nvPr/>
        </p:nvSpPr>
        <p:spPr>
          <a:xfrm>
            <a:off x="927331" y="4373924"/>
            <a:ext cx="13003822" cy="5909308"/>
          </a:xfrm>
          <a:prstGeom prst="roundRect">
            <a:avLst>
              <a:gd name="adj" fmla="val 15000"/>
            </a:avLst>
          </a:prstGeom>
          <a:solidFill>
            <a:srgbClr val="000000">
              <a:alpha val="3416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176" name="лого_горизонтальный_темный.ai" descr="лого_горизонтальный_темный.ai">
            <a:extLst>
              <a:ext uri="{FF2B5EF4-FFF2-40B4-BE49-F238E27FC236}">
                <a16:creationId xmlns:a16="http://schemas.microsoft.com/office/drawing/2014/main" id="{AA033B49-93B3-70AF-6CD6-58571316BD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65196" y="844094"/>
            <a:ext cx="2172318" cy="676030"/>
          </a:xfrm>
          <a:prstGeom prst="rect">
            <a:avLst/>
          </a:prstGeom>
          <a:ln w="12700">
            <a:miter lim="400000"/>
          </a:ln>
        </p:spPr>
      </p:pic>
      <p:sp>
        <p:nvSpPr>
          <p:cNvPr id="177" name="Основная информация об организации">
            <a:extLst>
              <a:ext uri="{FF2B5EF4-FFF2-40B4-BE49-F238E27FC236}">
                <a16:creationId xmlns:a16="http://schemas.microsoft.com/office/drawing/2014/main" id="{FD7F9D7E-AB9C-3D6E-436A-B06C070DD888}"/>
              </a:ext>
            </a:extLst>
          </p:cNvPr>
          <p:cNvSpPr txBox="1"/>
          <p:nvPr/>
        </p:nvSpPr>
        <p:spPr>
          <a:xfrm>
            <a:off x="775565" y="859488"/>
            <a:ext cx="6945812" cy="645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80000"/>
              </a:lnSpc>
              <a:spcBef>
                <a:spcPts val="0"/>
              </a:spcBef>
              <a:defRPr sz="4300" b="1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lang="ru-RU" dirty="0"/>
              <a:t>О КОМПАНИИ ООО «РУВЕР»</a:t>
            </a:r>
          </a:p>
        </p:txBody>
      </p:sp>
      <p:sp>
        <p:nvSpPr>
          <p:cNvPr id="181" name="Основная деятельность организации в области технологий оптоэлектроники и фотоники (кратко)">
            <a:extLst>
              <a:ext uri="{FF2B5EF4-FFF2-40B4-BE49-F238E27FC236}">
                <a16:creationId xmlns:a16="http://schemas.microsoft.com/office/drawing/2014/main" id="{93F2C603-E373-55AC-356E-806A1A7673C6}"/>
              </a:ext>
            </a:extLst>
          </p:cNvPr>
          <p:cNvSpPr txBox="1"/>
          <p:nvPr/>
        </p:nvSpPr>
        <p:spPr>
          <a:xfrm>
            <a:off x="1497712" y="4698442"/>
            <a:ext cx="10932341" cy="64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35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lang="ru-RU" b="1" dirty="0"/>
              <a:t>Первая отечественная прошивка для видеокамер</a:t>
            </a:r>
            <a:endParaRPr dirty="0"/>
          </a:p>
        </p:txBody>
      </p:sp>
      <p:pic>
        <p:nvPicPr>
          <p:cNvPr id="182" name="фир графика_заливка.png" descr="фир графика_заливка.png">
            <a:extLst>
              <a:ext uri="{FF2B5EF4-FFF2-40B4-BE49-F238E27FC236}">
                <a16:creationId xmlns:a16="http://schemas.microsoft.com/office/drawing/2014/main" id="{F45743F5-9C7B-59A7-4ED8-0713BFFFF46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8414" b="75288"/>
          <a:stretch>
            <a:fillRect/>
          </a:stretch>
        </p:blipFill>
        <p:spPr>
          <a:xfrm rot="16200000">
            <a:off x="16193168" y="5525168"/>
            <a:ext cx="13279835" cy="31018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0"/>
                </a:ln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183" name="фир графика_линии_темные.png" descr="фир графика_линии_темные.png">
            <a:extLst>
              <a:ext uri="{FF2B5EF4-FFF2-40B4-BE49-F238E27FC236}">
                <a16:creationId xmlns:a16="http://schemas.microsoft.com/office/drawing/2014/main" id="{D0907422-2769-5351-469B-413157C44AA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5023"/>
          </a:blip>
          <a:stretch>
            <a:fillRect/>
          </a:stretch>
        </p:blipFill>
        <p:spPr>
          <a:xfrm>
            <a:off x="-6013678" y="11121828"/>
            <a:ext cx="12047941" cy="5909307"/>
          </a:xfrm>
          <a:prstGeom prst="rect">
            <a:avLst/>
          </a:prstGeom>
          <a:ln w="12700">
            <a:miter lim="400000"/>
          </a:ln>
        </p:spPr>
      </p:pic>
      <p:sp>
        <p:nvSpPr>
          <p:cNvPr id="190" name="Номер слайда">
            <a:extLst>
              <a:ext uri="{FF2B5EF4-FFF2-40B4-BE49-F238E27FC236}">
                <a16:creationId xmlns:a16="http://schemas.microsoft.com/office/drawing/2014/main" id="{8EC1A44D-1835-7C94-709C-A1862881B6BD}"/>
              </a:ext>
            </a:extLst>
          </p:cNvPr>
          <p:cNvSpPr txBox="1">
            <a:spLocks noGrp="1"/>
          </p:cNvSpPr>
          <p:nvPr>
            <p:ph type="sldNum" sz="quarter" idx="4294967295"/>
          </p:nvPr>
        </p:nvSpPr>
        <p:spPr>
          <a:xfrm>
            <a:off x="23155203" y="12843073"/>
            <a:ext cx="252187" cy="4470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tIns="45719" rIns="45719" bIns="45719" anchor="ctr"/>
          <a:lstStyle>
            <a:lvl1pPr algn="r">
              <a:defRPr sz="23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rPr/>
              <a:t>5</a:t>
            </a:fld>
            <a:endParaRPr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048ECAC-273B-25FD-76D6-44A37D06EB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1044118" y="991966"/>
            <a:ext cx="2800358" cy="34290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A03C09A-81A0-0733-670C-BA80AFC0D31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4675810" y="4373924"/>
            <a:ext cx="7439343" cy="6217166"/>
          </a:xfrm>
          <a:prstGeom prst="rect">
            <a:avLst/>
          </a:prstGeom>
        </p:spPr>
      </p:pic>
      <p:sp>
        <p:nvSpPr>
          <p:cNvPr id="20" name="Ключевые изделия фотоники, производимые организацией">
            <a:extLst>
              <a:ext uri="{FF2B5EF4-FFF2-40B4-BE49-F238E27FC236}">
                <a16:creationId xmlns:a16="http://schemas.microsoft.com/office/drawing/2014/main" id="{962AD618-3CA5-1BBE-F929-9C4E0A90C133}"/>
              </a:ext>
            </a:extLst>
          </p:cNvPr>
          <p:cNvSpPr txBox="1"/>
          <p:nvPr/>
        </p:nvSpPr>
        <p:spPr>
          <a:xfrm>
            <a:off x="775563" y="2326137"/>
            <a:ext cx="10645471" cy="64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35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lang="ru-RU" b="1" dirty="0"/>
              <a:t>Производство программного обеспечения</a:t>
            </a:r>
          </a:p>
        </p:txBody>
      </p:sp>
      <p:sp>
        <p:nvSpPr>
          <p:cNvPr id="12" name="Ключевые изделия фотоники, производимые организацией">
            <a:extLst>
              <a:ext uri="{FF2B5EF4-FFF2-40B4-BE49-F238E27FC236}">
                <a16:creationId xmlns:a16="http://schemas.microsoft.com/office/drawing/2014/main" id="{B9DA8FBA-998E-005B-03CD-5FD4B9D5E390}"/>
              </a:ext>
            </a:extLst>
          </p:cNvPr>
          <p:cNvSpPr txBox="1"/>
          <p:nvPr/>
        </p:nvSpPr>
        <p:spPr>
          <a:xfrm>
            <a:off x="1497712" y="5398465"/>
            <a:ext cx="11019090" cy="44114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35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lang="ru-RU" dirty="0"/>
              <a:t>Прошивка добровольно прошла специальную проверку 8-го центра ФСБ на отсутствие </a:t>
            </a:r>
          </a:p>
          <a:p>
            <a:r>
              <a:rPr lang="ru-RU" dirty="0"/>
              <a:t>незадекларированных возможностей и </a:t>
            </a:r>
          </a:p>
          <a:p>
            <a:r>
              <a:rPr lang="ru-RU" dirty="0"/>
              <a:t>показала свою устойчивость к известным </a:t>
            </a:r>
          </a:p>
          <a:p>
            <a:r>
              <a:rPr lang="ru-RU" dirty="0"/>
              <a:t>уязвимостям. </a:t>
            </a:r>
          </a:p>
          <a:p>
            <a:endParaRPr lang="ru-RU" dirty="0"/>
          </a:p>
          <a:p>
            <a:r>
              <a:rPr lang="ru-RU" dirty="0"/>
              <a:t>ПО «</a:t>
            </a:r>
            <a:r>
              <a:rPr lang="ru-RU" dirty="0" err="1"/>
              <a:t>Рувер</a:t>
            </a:r>
            <a:r>
              <a:rPr lang="ru-RU" dirty="0"/>
              <a:t>» включено в Реестр российского </a:t>
            </a:r>
          </a:p>
          <a:p>
            <a:r>
              <a:rPr lang="ru-RU" dirty="0"/>
              <a:t>программного обеспечения </a:t>
            </a:r>
            <a:r>
              <a:rPr lang="ru-RU" dirty="0" err="1"/>
              <a:t>Минцифры</a:t>
            </a:r>
            <a:r>
              <a:rPr lang="ru-RU" dirty="0"/>
              <a:t>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3824695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5AE2AD-DEA0-0515-A5A9-A3F642CFF4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фир графика_заливка.png" descr="фир графика_заливка.png">
            <a:extLst>
              <a:ext uri="{FF2B5EF4-FFF2-40B4-BE49-F238E27FC236}">
                <a16:creationId xmlns:a16="http://schemas.microsoft.com/office/drawing/2014/main" id="{7D6C1F46-BFF3-863B-6148-EA51F7C4312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2948" r="55252"/>
          <a:stretch>
            <a:fillRect/>
          </a:stretch>
        </p:blipFill>
        <p:spPr>
          <a:xfrm rot="2700000">
            <a:off x="13770125" y="-379087"/>
            <a:ext cx="15187860" cy="1275118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9298"/>
                </a:moveTo>
                <a:lnTo>
                  <a:pt x="0" y="21600"/>
                </a:lnTo>
                <a:lnTo>
                  <a:pt x="17258" y="21600"/>
                </a:lnTo>
                <a:lnTo>
                  <a:pt x="21600" y="16429"/>
                </a:lnTo>
                <a:lnTo>
                  <a:pt x="7807" y="0"/>
                </a:lnTo>
                <a:lnTo>
                  <a:pt x="0" y="9298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203" name="лого_горизонтальный_темный.ai" descr="лого_горизонтальный_темный.ai">
            <a:extLst>
              <a:ext uri="{FF2B5EF4-FFF2-40B4-BE49-F238E27FC236}">
                <a16:creationId xmlns:a16="http://schemas.microsoft.com/office/drawing/2014/main" id="{551D49E3-3094-0BD3-0A33-27CC648644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4796" y="957449"/>
            <a:ext cx="4023893" cy="1252245"/>
          </a:xfrm>
          <a:prstGeom prst="rect">
            <a:avLst/>
          </a:prstGeom>
          <a:ln w="12700">
            <a:miter lim="400000"/>
          </a:ln>
        </p:spPr>
      </p:pic>
      <p:sp>
        <p:nvSpPr>
          <p:cNvPr id="206" name="Заголовок перебивочного…">
            <a:extLst>
              <a:ext uri="{FF2B5EF4-FFF2-40B4-BE49-F238E27FC236}">
                <a16:creationId xmlns:a16="http://schemas.microsoft.com/office/drawing/2014/main" id="{A104D4C7-C082-4A69-3852-43FE81573AB1}"/>
              </a:ext>
            </a:extLst>
          </p:cNvPr>
          <p:cNvSpPr txBox="1"/>
          <p:nvPr/>
        </p:nvSpPr>
        <p:spPr>
          <a:xfrm>
            <a:off x="1137693" y="5783417"/>
            <a:ext cx="11461471" cy="11751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lnSpc>
                <a:spcPct val="80000"/>
              </a:lnSpc>
              <a:spcBef>
                <a:spcPts val="0"/>
              </a:spcBef>
              <a:defRPr sz="8500" b="1">
                <a:latin typeface="Calibri"/>
                <a:ea typeface="Calibri"/>
                <a:cs typeface="Calibri"/>
                <a:sym typeface="Calibri"/>
              </a:defRPr>
            </a:pPr>
            <a:r>
              <a:rPr lang="ru-RU" sz="8500" dirty="0">
                <a:sym typeface="Calibri"/>
              </a:rPr>
              <a:t>КЛЮЧЕВЫЕ ПРОБЛЕМЫ</a:t>
            </a:r>
            <a:endParaRPr lang="ru-RU" dirty="0"/>
          </a:p>
        </p:txBody>
      </p:sp>
      <p:pic>
        <p:nvPicPr>
          <p:cNvPr id="207" name="фир графика_линии_темные.png" descr="фир графика_линии_темные.png">
            <a:extLst>
              <a:ext uri="{FF2B5EF4-FFF2-40B4-BE49-F238E27FC236}">
                <a16:creationId xmlns:a16="http://schemas.microsoft.com/office/drawing/2014/main" id="{A5B51AAB-4524-83DF-41BC-415ACE27048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5023"/>
          </a:blip>
          <a:stretch>
            <a:fillRect/>
          </a:stretch>
        </p:blipFill>
        <p:spPr>
          <a:xfrm>
            <a:off x="-11163871" y="8840812"/>
            <a:ext cx="22458867" cy="11015684"/>
          </a:xfrm>
          <a:prstGeom prst="rect">
            <a:avLst/>
          </a:prstGeom>
          <a:ln w="12700">
            <a:miter lim="400000"/>
          </a:ln>
        </p:spPr>
      </p:pic>
      <p:sp>
        <p:nvSpPr>
          <p:cNvPr id="208" name="Номер слайда">
            <a:extLst>
              <a:ext uri="{FF2B5EF4-FFF2-40B4-BE49-F238E27FC236}">
                <a16:creationId xmlns:a16="http://schemas.microsoft.com/office/drawing/2014/main" id="{22ABCA52-DDEB-6000-5013-A0DDEC763803}"/>
              </a:ext>
            </a:extLst>
          </p:cNvPr>
          <p:cNvSpPr txBox="1">
            <a:spLocks noGrp="1"/>
          </p:cNvSpPr>
          <p:nvPr>
            <p:ph type="sldNum" sz="quarter" idx="4294967295"/>
          </p:nvPr>
        </p:nvSpPr>
        <p:spPr>
          <a:xfrm>
            <a:off x="23155203" y="12843073"/>
            <a:ext cx="252187" cy="44704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tIns="45719" rIns="45719" bIns="45719" anchor="ctr"/>
          <a:lstStyle>
            <a:lvl1pPr algn="r">
              <a:defRPr sz="23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rPr/>
              <a:t>6</a:t>
            </a:fld>
            <a:endParaRPr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C5F2A34-ADF1-DBC8-41F2-8BF29B04D88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064147" y="1050028"/>
            <a:ext cx="4322233" cy="122429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C14802C-1CD7-27B2-D203-28CE8CC908A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9164" y="1583571"/>
            <a:ext cx="13596555" cy="10197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093555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Приоритетные проблемные вопросы фотоники в РФ"/>
          <p:cNvSpPr txBox="1"/>
          <p:nvPr/>
        </p:nvSpPr>
        <p:spPr>
          <a:xfrm>
            <a:off x="775565" y="831862"/>
            <a:ext cx="13091725" cy="11746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80000"/>
              </a:lnSpc>
              <a:spcBef>
                <a:spcPts val="0"/>
              </a:spcBef>
              <a:defRPr sz="4300" b="1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lang="ru-RU" dirty="0"/>
              <a:t>КЛЮЧЕВЫЕ ПРОБЛЕМЫ ОТЕЧЕСТВЕННОЙ ФОТОНИКИ </a:t>
            </a:r>
          </a:p>
          <a:p>
            <a:r>
              <a:rPr lang="ru-RU" dirty="0"/>
              <a:t>В ВИДЕОНАБЛЮДЕНИИ</a:t>
            </a:r>
          </a:p>
        </p:txBody>
      </p:sp>
      <p:sp>
        <p:nvSpPr>
          <p:cNvPr id="196" name="Закругленный прямоугольник"/>
          <p:cNvSpPr/>
          <p:nvPr/>
        </p:nvSpPr>
        <p:spPr>
          <a:xfrm>
            <a:off x="801686" y="2868364"/>
            <a:ext cx="14539913" cy="3515503"/>
          </a:xfrm>
          <a:prstGeom prst="roundRect">
            <a:avLst>
              <a:gd name="adj" fmla="val 15000"/>
            </a:avLst>
          </a:prstGeom>
          <a:solidFill>
            <a:srgbClr val="000000">
              <a:alpha val="3416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00" name="Номер слайда"/>
          <p:cNvSpPr txBox="1">
            <a:spLocks noGrp="1"/>
          </p:cNvSpPr>
          <p:nvPr>
            <p:ph type="sldNum" sz="quarter" idx="4294967295"/>
          </p:nvPr>
        </p:nvSpPr>
        <p:spPr>
          <a:xfrm>
            <a:off x="23155203" y="12843073"/>
            <a:ext cx="252187" cy="4470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tIns="45719" rIns="45719" bIns="45719" anchor="ctr"/>
          <a:lstStyle>
            <a:lvl1pPr algn="r">
              <a:defRPr sz="23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rPr/>
              <a:t>7</a:t>
            </a:fld>
            <a:endParaRPr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4484B34-B09B-7CF7-F90E-2E6A89FD7A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1044118" y="991966"/>
            <a:ext cx="2800358" cy="342901"/>
          </a:xfrm>
          <a:prstGeom prst="rect">
            <a:avLst/>
          </a:prstGeom>
        </p:spPr>
      </p:pic>
      <p:sp>
        <p:nvSpPr>
          <p:cNvPr id="3" name="Ключевые изделия фотоники, производимые организацией">
            <a:extLst>
              <a:ext uri="{FF2B5EF4-FFF2-40B4-BE49-F238E27FC236}">
                <a16:creationId xmlns:a16="http://schemas.microsoft.com/office/drawing/2014/main" id="{ED89C244-D34A-4929-220C-2D07D29DC1E9}"/>
              </a:ext>
            </a:extLst>
          </p:cNvPr>
          <p:cNvSpPr txBox="1"/>
          <p:nvPr/>
        </p:nvSpPr>
        <p:spPr>
          <a:xfrm>
            <a:off x="1086484" y="3086149"/>
            <a:ext cx="8277649" cy="64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35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lang="ru-RU" b="1" dirty="0"/>
              <a:t>1. ОТСУТСТВИЕ РОССИЙСКОЙ ОПТИКИ:</a:t>
            </a:r>
            <a:endParaRPr b="1" dirty="0"/>
          </a:p>
        </p:txBody>
      </p:sp>
      <p:sp>
        <p:nvSpPr>
          <p:cNvPr id="4" name="Ключевые изделия фотоники, производимые организацией">
            <a:extLst>
              <a:ext uri="{FF2B5EF4-FFF2-40B4-BE49-F238E27FC236}">
                <a16:creationId xmlns:a16="http://schemas.microsoft.com/office/drawing/2014/main" id="{C2C967F7-7C80-7E7F-CF52-01360B7D932B}"/>
              </a:ext>
            </a:extLst>
          </p:cNvPr>
          <p:cNvSpPr txBox="1"/>
          <p:nvPr/>
        </p:nvSpPr>
        <p:spPr>
          <a:xfrm>
            <a:off x="1602949" y="3727350"/>
            <a:ext cx="12113050" cy="11798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35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marL="457200" indent="-457200">
              <a:buFont typeface="Wingdings" panose="05000000000000000000" pitchFamily="2" charset="2"/>
              <a:buChar char="§"/>
            </a:pPr>
            <a:r>
              <a:rPr lang="ru-RU" dirty="0"/>
              <a:t>Нет специализированных объективов для КМОП-сенсоров (1/2–1/3 дюйма).</a:t>
            </a:r>
            <a:endParaRPr dirty="0"/>
          </a:p>
        </p:txBody>
      </p:sp>
      <p:sp>
        <p:nvSpPr>
          <p:cNvPr id="7" name="Ключевые изделия фотоники, производимые организацией">
            <a:extLst>
              <a:ext uri="{FF2B5EF4-FFF2-40B4-BE49-F238E27FC236}">
                <a16:creationId xmlns:a16="http://schemas.microsoft.com/office/drawing/2014/main" id="{504691E0-CBD0-D295-2E1D-2209842565E0}"/>
              </a:ext>
            </a:extLst>
          </p:cNvPr>
          <p:cNvSpPr txBox="1"/>
          <p:nvPr/>
        </p:nvSpPr>
        <p:spPr>
          <a:xfrm>
            <a:off x="1602949" y="4957959"/>
            <a:ext cx="10284251" cy="11798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35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marL="457200" indent="-457200">
              <a:buFont typeface="Wingdings" panose="05000000000000000000" pitchFamily="2" charset="2"/>
              <a:buChar char="§"/>
            </a:pPr>
            <a:r>
              <a:rPr lang="ru-RU" dirty="0"/>
              <a:t>Дефицит компактных, функциональных решений (ИК-фильтры, электроприводы).</a:t>
            </a:r>
            <a:endParaRPr dirty="0"/>
          </a:p>
        </p:txBody>
      </p:sp>
      <p:sp>
        <p:nvSpPr>
          <p:cNvPr id="8" name="Закругленный прямоугольник">
            <a:extLst>
              <a:ext uri="{FF2B5EF4-FFF2-40B4-BE49-F238E27FC236}">
                <a16:creationId xmlns:a16="http://schemas.microsoft.com/office/drawing/2014/main" id="{4604FAA8-6AFF-83A2-C14E-5D06A1F9691B}"/>
              </a:ext>
            </a:extLst>
          </p:cNvPr>
          <p:cNvSpPr/>
          <p:nvPr/>
        </p:nvSpPr>
        <p:spPr>
          <a:xfrm>
            <a:off x="801686" y="6664912"/>
            <a:ext cx="14539913" cy="2512955"/>
          </a:xfrm>
          <a:prstGeom prst="roundRect">
            <a:avLst>
              <a:gd name="adj" fmla="val 15000"/>
            </a:avLst>
          </a:prstGeom>
          <a:solidFill>
            <a:srgbClr val="000000">
              <a:alpha val="3416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b="1"/>
          </a:p>
        </p:txBody>
      </p:sp>
      <p:sp>
        <p:nvSpPr>
          <p:cNvPr id="9" name="Ключевые изделия фотоники, производимые организацией">
            <a:extLst>
              <a:ext uri="{FF2B5EF4-FFF2-40B4-BE49-F238E27FC236}">
                <a16:creationId xmlns:a16="http://schemas.microsoft.com/office/drawing/2014/main" id="{C155D8B6-E1C0-3A78-EEC7-143595412F18}"/>
              </a:ext>
            </a:extLst>
          </p:cNvPr>
          <p:cNvSpPr txBox="1"/>
          <p:nvPr/>
        </p:nvSpPr>
        <p:spPr>
          <a:xfrm>
            <a:off x="1086484" y="6882696"/>
            <a:ext cx="8277649" cy="64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35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lang="ru-RU" b="1" dirty="0"/>
              <a:t>2. НЕХВАТКА ЭЛЕМЕНТНОЙ БАЗЫ:</a:t>
            </a:r>
            <a:endParaRPr b="1" dirty="0"/>
          </a:p>
        </p:txBody>
      </p:sp>
      <p:sp>
        <p:nvSpPr>
          <p:cNvPr id="10" name="Ключевые изделия фотоники, производимые организацией">
            <a:extLst>
              <a:ext uri="{FF2B5EF4-FFF2-40B4-BE49-F238E27FC236}">
                <a16:creationId xmlns:a16="http://schemas.microsoft.com/office/drawing/2014/main" id="{6ED0ACDB-5B06-C45B-02CF-E5759966495B}"/>
              </a:ext>
            </a:extLst>
          </p:cNvPr>
          <p:cNvSpPr txBox="1"/>
          <p:nvPr/>
        </p:nvSpPr>
        <p:spPr>
          <a:xfrm>
            <a:off x="1602949" y="7623151"/>
            <a:ext cx="12113050" cy="64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35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marL="457200" indent="-457200">
              <a:buFont typeface="Wingdings" panose="05000000000000000000" pitchFamily="2" charset="2"/>
              <a:buChar char="§"/>
            </a:pPr>
            <a:r>
              <a:rPr lang="ru-RU" dirty="0"/>
              <a:t>Нет российских КМОП-сенсоров (2–12 </a:t>
            </a:r>
            <a:r>
              <a:rPr lang="ru-RU" dirty="0" err="1"/>
              <a:t>Мп</a:t>
            </a:r>
            <a:r>
              <a:rPr lang="ru-RU" dirty="0"/>
              <a:t>). </a:t>
            </a:r>
            <a:endParaRPr b="1" dirty="0"/>
          </a:p>
        </p:txBody>
      </p:sp>
      <p:sp>
        <p:nvSpPr>
          <p:cNvPr id="11" name="Ключевые изделия фотоники, производимые организацией">
            <a:extLst>
              <a:ext uri="{FF2B5EF4-FFF2-40B4-BE49-F238E27FC236}">
                <a16:creationId xmlns:a16="http://schemas.microsoft.com/office/drawing/2014/main" id="{4499B042-0144-2130-AEAB-353E4FFEF3C6}"/>
              </a:ext>
            </a:extLst>
          </p:cNvPr>
          <p:cNvSpPr txBox="1"/>
          <p:nvPr/>
        </p:nvSpPr>
        <p:spPr>
          <a:xfrm>
            <a:off x="1602949" y="8262008"/>
            <a:ext cx="12350116" cy="64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35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marL="457200" indent="-457200">
              <a:buFont typeface="Wingdings" panose="05000000000000000000" pitchFamily="2" charset="2"/>
              <a:buChar char="§"/>
            </a:pPr>
            <a:r>
              <a:rPr lang="ru-RU" dirty="0"/>
              <a:t>Зависимость от импортных ИК-фильтров и оптики. </a:t>
            </a:r>
            <a:endParaRPr b="1" dirty="0"/>
          </a:p>
        </p:txBody>
      </p:sp>
      <p:sp>
        <p:nvSpPr>
          <p:cNvPr id="12" name="Закругленный прямоугольник">
            <a:extLst>
              <a:ext uri="{FF2B5EF4-FFF2-40B4-BE49-F238E27FC236}">
                <a16:creationId xmlns:a16="http://schemas.microsoft.com/office/drawing/2014/main" id="{7F3D9A78-75C2-15AE-D3FE-C5D05ABB1408}"/>
              </a:ext>
            </a:extLst>
          </p:cNvPr>
          <p:cNvSpPr/>
          <p:nvPr/>
        </p:nvSpPr>
        <p:spPr>
          <a:xfrm>
            <a:off x="801686" y="9458912"/>
            <a:ext cx="14539913" cy="2512955"/>
          </a:xfrm>
          <a:prstGeom prst="roundRect">
            <a:avLst>
              <a:gd name="adj" fmla="val 15000"/>
            </a:avLst>
          </a:prstGeom>
          <a:solidFill>
            <a:srgbClr val="000000">
              <a:alpha val="3416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b="1"/>
          </a:p>
        </p:txBody>
      </p:sp>
      <p:sp>
        <p:nvSpPr>
          <p:cNvPr id="13" name="Ключевые изделия фотоники, производимые организацией">
            <a:extLst>
              <a:ext uri="{FF2B5EF4-FFF2-40B4-BE49-F238E27FC236}">
                <a16:creationId xmlns:a16="http://schemas.microsoft.com/office/drawing/2014/main" id="{9FAAE6A0-A4EA-308C-09EA-084A1C45E5B4}"/>
              </a:ext>
            </a:extLst>
          </p:cNvPr>
          <p:cNvSpPr txBox="1"/>
          <p:nvPr/>
        </p:nvSpPr>
        <p:spPr>
          <a:xfrm>
            <a:off x="1086484" y="9676697"/>
            <a:ext cx="8277649" cy="64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35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lang="en-US" b="1" dirty="0"/>
              <a:t>3</a:t>
            </a:r>
            <a:r>
              <a:rPr lang="ru-RU" b="1" dirty="0"/>
              <a:t>. НИЗКИЙ СПРОС → НЕТ ПРОИЗВОДСТВА:</a:t>
            </a:r>
            <a:endParaRPr b="1" dirty="0"/>
          </a:p>
        </p:txBody>
      </p:sp>
      <p:sp>
        <p:nvSpPr>
          <p:cNvPr id="14" name="Ключевые изделия фотоники, производимые организацией">
            <a:extLst>
              <a:ext uri="{FF2B5EF4-FFF2-40B4-BE49-F238E27FC236}">
                <a16:creationId xmlns:a16="http://schemas.microsoft.com/office/drawing/2014/main" id="{7194768B-1848-FDE1-FDD7-7A2B883B6B03}"/>
              </a:ext>
            </a:extLst>
          </p:cNvPr>
          <p:cNvSpPr txBox="1"/>
          <p:nvPr/>
        </p:nvSpPr>
        <p:spPr>
          <a:xfrm>
            <a:off x="1602949" y="10401842"/>
            <a:ext cx="12113050" cy="11798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35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marL="457200" indent="-457200">
              <a:buFont typeface="Wingdings" panose="05000000000000000000" pitchFamily="2" charset="2"/>
              <a:buChar char="§"/>
            </a:pPr>
            <a:r>
              <a:rPr lang="ru-RU" dirty="0"/>
              <a:t>Мало российских производителей камер → Низкий интерес к локализации компонентов.</a:t>
            </a:r>
            <a:endParaRPr b="1" dirty="0"/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фир графика_заливка.png" descr="фир графика_заливка.png"/>
          <p:cNvPicPr>
            <a:picLocks noChangeAspect="1"/>
          </p:cNvPicPr>
          <p:nvPr/>
        </p:nvPicPr>
        <p:blipFill>
          <a:blip r:embed="rId2"/>
          <a:srcRect t="22948" r="55252"/>
          <a:stretch>
            <a:fillRect/>
          </a:stretch>
        </p:blipFill>
        <p:spPr>
          <a:xfrm rot="2700000">
            <a:off x="13770125" y="-379087"/>
            <a:ext cx="15187860" cy="1275118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9298"/>
                </a:moveTo>
                <a:lnTo>
                  <a:pt x="0" y="21600"/>
                </a:lnTo>
                <a:lnTo>
                  <a:pt x="17258" y="21600"/>
                </a:lnTo>
                <a:lnTo>
                  <a:pt x="21600" y="16429"/>
                </a:lnTo>
                <a:lnTo>
                  <a:pt x="7807" y="0"/>
                </a:lnTo>
                <a:lnTo>
                  <a:pt x="0" y="9298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203" name="лого_горизонтальный_темный.ai" descr="лого_горизонтальный_темный.ai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4796" y="957449"/>
            <a:ext cx="4023893" cy="1252245"/>
          </a:xfrm>
          <a:prstGeom prst="rect">
            <a:avLst/>
          </a:prstGeom>
          <a:ln w="12700">
            <a:miter lim="400000"/>
          </a:ln>
        </p:spPr>
      </p:pic>
      <p:sp>
        <p:nvSpPr>
          <p:cNvPr id="206" name="Заголовок перебивочного…"/>
          <p:cNvSpPr txBox="1"/>
          <p:nvPr/>
        </p:nvSpPr>
        <p:spPr>
          <a:xfrm>
            <a:off x="1137693" y="4736977"/>
            <a:ext cx="10599055" cy="32680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lnSpc>
                <a:spcPct val="80000"/>
              </a:lnSpc>
              <a:spcBef>
                <a:spcPts val="0"/>
              </a:spcBef>
              <a:defRPr sz="8500" b="1">
                <a:latin typeface="Calibri"/>
                <a:ea typeface="Calibri"/>
                <a:cs typeface="Calibri"/>
                <a:sym typeface="Calibri"/>
              </a:defRPr>
            </a:pPr>
            <a:r>
              <a:rPr lang="ru-RU" sz="8500" dirty="0">
                <a:sym typeface="Calibri"/>
              </a:rPr>
              <a:t>АНАЛИЗ РЫНКА </a:t>
            </a:r>
          </a:p>
          <a:p>
            <a:pPr>
              <a:lnSpc>
                <a:spcPct val="80000"/>
              </a:lnSpc>
              <a:spcBef>
                <a:spcPts val="0"/>
              </a:spcBef>
              <a:defRPr sz="8500" b="1">
                <a:latin typeface="Calibri"/>
                <a:ea typeface="Calibri"/>
                <a:cs typeface="Calibri"/>
                <a:sym typeface="Calibri"/>
              </a:defRPr>
            </a:pPr>
            <a:r>
              <a:rPr lang="ru-RU" sz="8500" dirty="0">
                <a:sym typeface="Calibri"/>
              </a:rPr>
              <a:t>ВИДЕОНАБЛЮДЕНИЯ </a:t>
            </a:r>
          </a:p>
          <a:p>
            <a:pPr>
              <a:lnSpc>
                <a:spcPct val="80000"/>
              </a:lnSpc>
              <a:spcBef>
                <a:spcPts val="0"/>
              </a:spcBef>
              <a:defRPr sz="8500" b="1">
                <a:latin typeface="Calibri"/>
                <a:ea typeface="Calibri"/>
                <a:cs typeface="Calibri"/>
                <a:sym typeface="Calibri"/>
              </a:defRPr>
            </a:pPr>
            <a:r>
              <a:rPr lang="ru-RU" sz="8500" dirty="0">
                <a:sym typeface="Calibri"/>
              </a:rPr>
              <a:t>В РОССИИ</a:t>
            </a:r>
            <a:endParaRPr lang="ru-RU" dirty="0"/>
          </a:p>
        </p:txBody>
      </p:sp>
      <p:pic>
        <p:nvPicPr>
          <p:cNvPr id="207" name="фир графика_линии_темные.png" descr="фир графика_линии_темные.png"/>
          <p:cNvPicPr>
            <a:picLocks noChangeAspect="1"/>
          </p:cNvPicPr>
          <p:nvPr/>
        </p:nvPicPr>
        <p:blipFill>
          <a:blip r:embed="rId4">
            <a:alphaModFix amt="5023"/>
          </a:blip>
          <a:stretch>
            <a:fillRect/>
          </a:stretch>
        </p:blipFill>
        <p:spPr>
          <a:xfrm>
            <a:off x="-11163871" y="8840812"/>
            <a:ext cx="22458867" cy="11015684"/>
          </a:xfrm>
          <a:prstGeom prst="rect">
            <a:avLst/>
          </a:prstGeom>
          <a:ln w="12700">
            <a:miter lim="400000"/>
          </a:ln>
        </p:spPr>
      </p:pic>
      <p:sp>
        <p:nvSpPr>
          <p:cNvPr id="208" name="Номер слайда"/>
          <p:cNvSpPr txBox="1">
            <a:spLocks noGrp="1"/>
          </p:cNvSpPr>
          <p:nvPr>
            <p:ph type="sldNum" sz="quarter" idx="4294967295"/>
          </p:nvPr>
        </p:nvSpPr>
        <p:spPr>
          <a:xfrm>
            <a:off x="23155203" y="12843073"/>
            <a:ext cx="252187" cy="4470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tIns="45719" rIns="45719" bIns="45719" anchor="ctr"/>
          <a:lstStyle>
            <a:lvl1pPr algn="r">
              <a:defRPr sz="23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rPr/>
              <a:t>8</a:t>
            </a:fld>
            <a:endParaRPr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28B56E9-5779-24E0-3D1A-579D1F9F55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064147" y="1050028"/>
            <a:ext cx="4322233" cy="1224295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51DD1F9-D114-1A0B-3622-1DC037EA803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 l="18393" r="20153"/>
          <a:stretch>
            <a:fillRect/>
          </a:stretch>
        </p:blipFill>
        <p:spPr>
          <a:xfrm>
            <a:off x="13656450" y="2601035"/>
            <a:ext cx="11408868" cy="9282583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лого_горизонтальный_темный.ai" descr="лого_горизонтальный_темный.ai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65196" y="844094"/>
            <a:ext cx="2172318" cy="676030"/>
          </a:xfrm>
          <a:prstGeom prst="rect">
            <a:avLst/>
          </a:prstGeom>
          <a:ln w="12700">
            <a:miter lim="400000"/>
          </a:ln>
        </p:spPr>
      </p:pic>
      <p:sp>
        <p:nvSpPr>
          <p:cNvPr id="211" name="Предложения по развитию отечественных технологий фотоники"/>
          <p:cNvSpPr txBox="1"/>
          <p:nvPr/>
        </p:nvSpPr>
        <p:spPr>
          <a:xfrm>
            <a:off x="775565" y="859488"/>
            <a:ext cx="11900694" cy="645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80000"/>
              </a:lnSpc>
              <a:spcBef>
                <a:spcPts val="0"/>
              </a:spcBef>
              <a:defRPr sz="4300" b="1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lang="ru-RU" dirty="0"/>
              <a:t>АНАЛИЗ РЫНКА ВИДЕОНАБЛЮДЕНИЯ В РОССИИ </a:t>
            </a:r>
          </a:p>
        </p:txBody>
      </p:sp>
      <p:pic>
        <p:nvPicPr>
          <p:cNvPr id="216" name="фир графика_линии_темные.png" descr="фир графика_линии_темные.png"/>
          <p:cNvPicPr>
            <a:picLocks noChangeAspect="1"/>
          </p:cNvPicPr>
          <p:nvPr/>
        </p:nvPicPr>
        <p:blipFill>
          <a:blip r:embed="rId3">
            <a:alphaModFix amt="5023"/>
          </a:blip>
          <a:srcRect t="1" r="37003"/>
          <a:stretch>
            <a:fillRect/>
          </a:stretch>
        </p:blipFill>
        <p:spPr>
          <a:xfrm rot="2700000">
            <a:off x="12735463" y="2778550"/>
            <a:ext cx="14148113" cy="1101540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693"/>
                </a:moveTo>
                <a:lnTo>
                  <a:pt x="0" y="21600"/>
                </a:lnTo>
                <a:lnTo>
                  <a:pt x="14115" y="21600"/>
                </a:lnTo>
                <a:lnTo>
                  <a:pt x="21600" y="11986"/>
                </a:lnTo>
                <a:lnTo>
                  <a:pt x="12268" y="0"/>
                </a:lnTo>
                <a:lnTo>
                  <a:pt x="1318" y="0"/>
                </a:lnTo>
                <a:lnTo>
                  <a:pt x="0" y="1693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217" name="фир графика_заливка.png" descr="фир графика_заливка.png"/>
          <p:cNvPicPr>
            <a:picLocks noChangeAspect="1"/>
          </p:cNvPicPr>
          <p:nvPr/>
        </p:nvPicPr>
        <p:blipFill>
          <a:blip r:embed="rId4"/>
          <a:srcRect l="55742" b="85144"/>
          <a:stretch>
            <a:fillRect/>
          </a:stretch>
        </p:blipFill>
        <p:spPr>
          <a:xfrm>
            <a:off x="0" y="11949760"/>
            <a:ext cx="10791737" cy="1766240"/>
          </a:xfrm>
          <a:prstGeom prst="rect">
            <a:avLst/>
          </a:prstGeom>
          <a:ln w="12700">
            <a:miter lim="400000"/>
          </a:ln>
        </p:spPr>
      </p:pic>
      <p:sp>
        <p:nvSpPr>
          <p:cNvPr id="218" name="Номер слайда"/>
          <p:cNvSpPr txBox="1">
            <a:spLocks noGrp="1"/>
          </p:cNvSpPr>
          <p:nvPr>
            <p:ph type="sldNum" sz="quarter" idx="4294967295"/>
          </p:nvPr>
        </p:nvSpPr>
        <p:spPr>
          <a:xfrm>
            <a:off x="23155203" y="12843073"/>
            <a:ext cx="252187" cy="4470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tIns="45719" rIns="45719" bIns="45719" anchor="ctr"/>
          <a:lstStyle>
            <a:lvl1pPr algn="r">
              <a:defRPr sz="23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rPr/>
              <a:t>9</a:t>
            </a:fld>
            <a:endParaRPr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547DD8E-2469-BD8B-47D3-D5F1F752488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1044118" y="991966"/>
            <a:ext cx="2800358" cy="342901"/>
          </a:xfrm>
          <a:prstGeom prst="rect">
            <a:avLst/>
          </a:prstGeom>
        </p:spPr>
      </p:pic>
      <p:sp>
        <p:nvSpPr>
          <p:cNvPr id="3" name="Закругленный прямоугольник">
            <a:extLst>
              <a:ext uri="{FF2B5EF4-FFF2-40B4-BE49-F238E27FC236}">
                <a16:creationId xmlns:a16="http://schemas.microsoft.com/office/drawing/2014/main" id="{F3AFCC29-3AF9-1849-2D41-B4BDA31E1AD8}"/>
              </a:ext>
            </a:extLst>
          </p:cNvPr>
          <p:cNvSpPr/>
          <p:nvPr/>
        </p:nvSpPr>
        <p:spPr>
          <a:xfrm>
            <a:off x="828320" y="2049051"/>
            <a:ext cx="14481422" cy="1907487"/>
          </a:xfrm>
          <a:prstGeom prst="roundRect">
            <a:avLst>
              <a:gd name="adj" fmla="val 15000"/>
            </a:avLst>
          </a:prstGeom>
          <a:solidFill>
            <a:srgbClr val="000000">
              <a:alpha val="3416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" name="Ключевые изделия фотоники, производимые организацией">
            <a:extLst>
              <a:ext uri="{FF2B5EF4-FFF2-40B4-BE49-F238E27FC236}">
                <a16:creationId xmlns:a16="http://schemas.microsoft.com/office/drawing/2014/main" id="{0F64E620-FEC3-62B9-A767-EBB99C7E084C}"/>
              </a:ext>
            </a:extLst>
          </p:cNvPr>
          <p:cNvSpPr txBox="1"/>
          <p:nvPr/>
        </p:nvSpPr>
        <p:spPr>
          <a:xfrm>
            <a:off x="1172910" y="2384707"/>
            <a:ext cx="6271055" cy="11798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35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lang="ru-RU" b="1" dirty="0"/>
              <a:t>ГОДОВОЙ СПРОС:</a:t>
            </a:r>
          </a:p>
          <a:p>
            <a:r>
              <a:rPr lang="ru-RU" dirty="0"/>
              <a:t> ~3,5 млн камер</a:t>
            </a:r>
            <a:endParaRPr dirty="0"/>
          </a:p>
        </p:txBody>
      </p:sp>
      <p:sp>
        <p:nvSpPr>
          <p:cNvPr id="5" name="Закругленный прямоугольник">
            <a:extLst>
              <a:ext uri="{FF2B5EF4-FFF2-40B4-BE49-F238E27FC236}">
                <a16:creationId xmlns:a16="http://schemas.microsoft.com/office/drawing/2014/main" id="{A33CD09D-07E0-8945-786D-5AA709712523}"/>
              </a:ext>
            </a:extLst>
          </p:cNvPr>
          <p:cNvSpPr/>
          <p:nvPr/>
        </p:nvSpPr>
        <p:spPr>
          <a:xfrm>
            <a:off x="828319" y="4186683"/>
            <a:ext cx="14513279" cy="4165965"/>
          </a:xfrm>
          <a:prstGeom prst="roundRect">
            <a:avLst>
              <a:gd name="adj" fmla="val 5846"/>
            </a:avLst>
          </a:prstGeom>
          <a:solidFill>
            <a:srgbClr val="000000">
              <a:alpha val="3416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6" name="Ключевые изделия фотоники, производимые организацией">
            <a:extLst>
              <a:ext uri="{FF2B5EF4-FFF2-40B4-BE49-F238E27FC236}">
                <a16:creationId xmlns:a16="http://schemas.microsoft.com/office/drawing/2014/main" id="{47E8A76D-0021-5941-6408-93A88688EBBA}"/>
              </a:ext>
            </a:extLst>
          </p:cNvPr>
          <p:cNvSpPr txBox="1"/>
          <p:nvPr/>
        </p:nvSpPr>
        <p:spPr>
          <a:xfrm>
            <a:off x="1172910" y="4447473"/>
            <a:ext cx="10643952" cy="17184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35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lang="ru-RU" b="1" dirty="0"/>
              <a:t>ПРОБЛЕМА: </a:t>
            </a:r>
          </a:p>
          <a:p>
            <a:r>
              <a:rPr lang="ru-RU" dirty="0"/>
              <a:t>Замкнутый цикл ~3,5 млн камер:</a:t>
            </a:r>
            <a:br>
              <a:rPr lang="ru-RU" dirty="0"/>
            </a:br>
            <a:endParaRPr dirty="0"/>
          </a:p>
        </p:txBody>
      </p:sp>
      <p:sp>
        <p:nvSpPr>
          <p:cNvPr id="9" name="Закругленный прямоугольник">
            <a:extLst>
              <a:ext uri="{FF2B5EF4-FFF2-40B4-BE49-F238E27FC236}">
                <a16:creationId xmlns:a16="http://schemas.microsoft.com/office/drawing/2014/main" id="{59B30079-BA92-49E4-4B8C-5D6F682C2441}"/>
              </a:ext>
            </a:extLst>
          </p:cNvPr>
          <p:cNvSpPr/>
          <p:nvPr/>
        </p:nvSpPr>
        <p:spPr>
          <a:xfrm>
            <a:off x="828319" y="8613438"/>
            <a:ext cx="14513279" cy="2360178"/>
          </a:xfrm>
          <a:prstGeom prst="roundRect">
            <a:avLst>
              <a:gd name="adj" fmla="val 10847"/>
            </a:avLst>
          </a:prstGeom>
          <a:solidFill>
            <a:srgbClr val="C00000">
              <a:alpha val="7843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0" name="Ключевые изделия фотоники, производимые организацией">
            <a:extLst>
              <a:ext uri="{FF2B5EF4-FFF2-40B4-BE49-F238E27FC236}">
                <a16:creationId xmlns:a16="http://schemas.microsoft.com/office/drawing/2014/main" id="{D487D0DE-51A8-D8A6-3739-AB6DBD9785EE}"/>
              </a:ext>
            </a:extLst>
          </p:cNvPr>
          <p:cNvSpPr txBox="1"/>
          <p:nvPr/>
        </p:nvSpPr>
        <p:spPr>
          <a:xfrm>
            <a:off x="1146788" y="8912313"/>
            <a:ext cx="10643952" cy="22570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35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lang="ru-RU" b="1" dirty="0"/>
              <a:t>РЕШЕНИЕ: 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ru-RU" dirty="0"/>
              <a:t>Стимулировать создание КБ и производств камер → Рост спроса на российские комплектующие.</a:t>
            </a:r>
            <a:br>
              <a:rPr lang="ru-RU" dirty="0"/>
            </a:br>
            <a:endParaRPr dirty="0"/>
          </a:p>
        </p:txBody>
      </p:sp>
      <p:sp>
        <p:nvSpPr>
          <p:cNvPr id="11" name="Ключевые изделия фотоники, производимые организацией">
            <a:extLst>
              <a:ext uri="{FF2B5EF4-FFF2-40B4-BE49-F238E27FC236}">
                <a16:creationId xmlns:a16="http://schemas.microsoft.com/office/drawing/2014/main" id="{401E020F-4D00-CCE6-2C6E-60A1C14F17A5}"/>
              </a:ext>
            </a:extLst>
          </p:cNvPr>
          <p:cNvSpPr txBox="1"/>
          <p:nvPr/>
        </p:nvSpPr>
        <p:spPr>
          <a:xfrm>
            <a:off x="1155325" y="5653703"/>
            <a:ext cx="12085890" cy="33342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35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marL="457200" indent="-457200">
              <a:buFont typeface="Wingdings" panose="05000000000000000000" pitchFamily="2" charset="2"/>
              <a:buChar char="§"/>
            </a:pPr>
            <a:r>
              <a:rPr lang="ru-RU" dirty="0"/>
              <a:t>Производителям компонентов невыгодно разрабатывать узкоспециализированные решения из-за малого числа заказчиков.  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ru-RU" dirty="0"/>
              <a:t>Нет отечественных сенсоров → Зависимость от импорта.</a:t>
            </a:r>
          </a:p>
          <a:p>
            <a:br>
              <a:rPr lang="ru-RU" dirty="0"/>
            </a:br>
            <a:endParaRPr dirty="0"/>
          </a:p>
        </p:txBody>
      </p: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2438338" rtl="0" fontAlgn="auto" latinLnBrk="0" hangingPunct="0">
          <a:lnSpc>
            <a:spcPct val="90000"/>
          </a:lnSpc>
          <a:spcBef>
            <a:spcPts val="4500"/>
          </a:spcBef>
          <a:spcAft>
            <a:spcPts val="0"/>
          </a:spcAft>
          <a:buClrTx/>
          <a:buSzTx/>
          <a:buFontTx/>
          <a:buNone/>
          <a:tabLst/>
          <a:defRPr kumimoji="0" sz="4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РУВЕР для форума" id="{73A0FB76-9AEA-4F37-A909-AA5CFBDC9CBC}" vid="{6CB6C49A-B888-4B33-923B-A21A1289514D}"/>
    </a:ext>
  </a:extLst>
</a:theme>
</file>

<file path=ppt/theme/theme2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2438338" rtl="0" fontAlgn="auto" latinLnBrk="0" hangingPunct="0">
          <a:lnSpc>
            <a:spcPct val="90000"/>
          </a:lnSpc>
          <a:spcBef>
            <a:spcPts val="4500"/>
          </a:spcBef>
          <a:spcAft>
            <a:spcPts val="0"/>
          </a:spcAft>
          <a:buClrTx/>
          <a:buSzTx/>
          <a:buFontTx/>
          <a:buNone/>
          <a:tabLst/>
          <a:defRPr kumimoji="0" sz="4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РУВЕР для форума (1) (1)</Template>
  <TotalTime>13</TotalTime>
  <Words>620</Words>
  <Application>Microsoft Office PowerPoint</Application>
  <PresentationFormat>Произвольный</PresentationFormat>
  <Paragraphs>154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0" baseType="lpstr">
      <vt:lpstr>Calibri</vt:lpstr>
      <vt:lpstr>Helvetica Neue</vt:lpstr>
      <vt:lpstr>Helvetica Neue Medium</vt:lpstr>
      <vt:lpstr>Wingdings</vt:lpstr>
      <vt:lpstr>21_BasicWhite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Burlakov_I_D</dc:creator>
  <cp:lastModifiedBy>Sofi M</cp:lastModifiedBy>
  <cp:revision>2</cp:revision>
  <dcterms:created xsi:type="dcterms:W3CDTF">2025-06-20T14:24:55Z</dcterms:created>
  <dcterms:modified xsi:type="dcterms:W3CDTF">2025-06-20T23:12:02Z</dcterms:modified>
</cp:coreProperties>
</file>