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orum-template0future-of-photonics.002.png" descr="forum-template0future-of-photonics.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96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105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forum-template0future-of-photonics.009.png" descr="forum-template0future-of-photonics.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3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forum-template0future-of-photonics.013.png" descr="forum-template0future-of-photonics.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forum-template0future-of-photonics.005.png" descr="forum-template0future-of-photonics.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2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orum-template0future-of-photonics.003.png" descr="forum-template0future-of-photonics.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57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8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8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78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forum-template0future-of-photonics.011.png" descr="forum-template0future-of-photonics.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um-template0future-of-photonics.007.png" descr="forum-template0future-of-photonics.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4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ма доклада в одну,…"/>
          <p:cNvSpPr txBox="1"/>
          <p:nvPr/>
        </p:nvSpPr>
        <p:spPr>
          <a:xfrm>
            <a:off x="1937793" y="5570767"/>
            <a:ext cx="10186647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1" sz="8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Тема доклада в одну,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1" sz="8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две или три строки</a:t>
            </a:r>
          </a:p>
        </p:txBody>
      </p:sp>
      <p:sp>
        <p:nvSpPr>
          <p:cNvPr id="168" name="Фамилия Имя Отчество"/>
          <p:cNvSpPr txBox="1"/>
          <p:nvPr/>
        </p:nvSpPr>
        <p:spPr>
          <a:xfrm>
            <a:off x="4163170" y="11070991"/>
            <a:ext cx="39008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b="1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Фамилия Имя Отчество</a:t>
            </a:r>
          </a:p>
        </p:txBody>
      </p:sp>
      <p:sp>
        <p:nvSpPr>
          <p:cNvPr id="169" name="Кружок"/>
          <p:cNvSpPr/>
          <p:nvPr/>
        </p:nvSpPr>
        <p:spPr>
          <a:xfrm>
            <a:off x="1968693" y="10737288"/>
            <a:ext cx="1855446" cy="185544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Фигура"/>
          <p:cNvSpPr/>
          <p:nvPr/>
        </p:nvSpPr>
        <p:spPr>
          <a:xfrm>
            <a:off x="2454801" y="11153669"/>
            <a:ext cx="883229" cy="1022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02" y="11712"/>
                </a:moveTo>
                <a:cubicBezTo>
                  <a:pt x="7633" y="11291"/>
                  <a:pt x="8445" y="12273"/>
                  <a:pt x="7714" y="12694"/>
                </a:cubicBezTo>
                <a:cubicBezTo>
                  <a:pt x="7714" y="12694"/>
                  <a:pt x="5765" y="13886"/>
                  <a:pt x="4141" y="14306"/>
                </a:cubicBezTo>
                <a:cubicBezTo>
                  <a:pt x="3411" y="14517"/>
                  <a:pt x="2680" y="14727"/>
                  <a:pt x="2192" y="15008"/>
                </a:cubicBezTo>
                <a:cubicBezTo>
                  <a:pt x="1786" y="15218"/>
                  <a:pt x="1543" y="15499"/>
                  <a:pt x="1462" y="15849"/>
                </a:cubicBezTo>
                <a:cubicBezTo>
                  <a:pt x="1380" y="16621"/>
                  <a:pt x="1299" y="18164"/>
                  <a:pt x="1299" y="18795"/>
                </a:cubicBezTo>
                <a:cubicBezTo>
                  <a:pt x="3086" y="19847"/>
                  <a:pt x="6902" y="20408"/>
                  <a:pt x="10800" y="20408"/>
                </a:cubicBezTo>
                <a:cubicBezTo>
                  <a:pt x="14617" y="20408"/>
                  <a:pt x="18433" y="19847"/>
                  <a:pt x="20220" y="18795"/>
                </a:cubicBezTo>
                <a:cubicBezTo>
                  <a:pt x="20220" y="18164"/>
                  <a:pt x="20138" y="16621"/>
                  <a:pt x="20057" y="15849"/>
                </a:cubicBezTo>
                <a:cubicBezTo>
                  <a:pt x="19976" y="15499"/>
                  <a:pt x="19732" y="15218"/>
                  <a:pt x="19326" y="15008"/>
                </a:cubicBezTo>
                <a:cubicBezTo>
                  <a:pt x="18839" y="14727"/>
                  <a:pt x="18108" y="14517"/>
                  <a:pt x="17377" y="14306"/>
                </a:cubicBezTo>
                <a:cubicBezTo>
                  <a:pt x="15753" y="13886"/>
                  <a:pt x="13886" y="12694"/>
                  <a:pt x="13886" y="12694"/>
                </a:cubicBezTo>
                <a:cubicBezTo>
                  <a:pt x="13155" y="12273"/>
                  <a:pt x="13886" y="11291"/>
                  <a:pt x="14617" y="11712"/>
                </a:cubicBezTo>
                <a:cubicBezTo>
                  <a:pt x="14617" y="11712"/>
                  <a:pt x="16403" y="12834"/>
                  <a:pt x="17865" y="13184"/>
                </a:cubicBezTo>
                <a:cubicBezTo>
                  <a:pt x="18677" y="13465"/>
                  <a:pt x="19408" y="13675"/>
                  <a:pt x="20057" y="14026"/>
                </a:cubicBezTo>
                <a:cubicBezTo>
                  <a:pt x="20788" y="14447"/>
                  <a:pt x="21275" y="14938"/>
                  <a:pt x="21438" y="15709"/>
                </a:cubicBezTo>
                <a:cubicBezTo>
                  <a:pt x="21519" y="16761"/>
                  <a:pt x="21600" y="19075"/>
                  <a:pt x="21600" y="19075"/>
                </a:cubicBezTo>
                <a:lnTo>
                  <a:pt x="21600" y="19075"/>
                </a:lnTo>
                <a:cubicBezTo>
                  <a:pt x="21600" y="19216"/>
                  <a:pt x="21519" y="19426"/>
                  <a:pt x="21356" y="19496"/>
                </a:cubicBezTo>
                <a:cubicBezTo>
                  <a:pt x="19489" y="20899"/>
                  <a:pt x="15104" y="21600"/>
                  <a:pt x="10800" y="21600"/>
                </a:cubicBezTo>
                <a:cubicBezTo>
                  <a:pt x="6496" y="21600"/>
                  <a:pt x="2192" y="20899"/>
                  <a:pt x="244" y="19566"/>
                </a:cubicBezTo>
                <a:cubicBezTo>
                  <a:pt x="81" y="19426"/>
                  <a:pt x="0" y="19286"/>
                  <a:pt x="0" y="19075"/>
                </a:cubicBezTo>
                <a:cubicBezTo>
                  <a:pt x="0" y="19075"/>
                  <a:pt x="0" y="16761"/>
                  <a:pt x="162" y="15709"/>
                </a:cubicBezTo>
                <a:cubicBezTo>
                  <a:pt x="244" y="14938"/>
                  <a:pt x="731" y="14447"/>
                  <a:pt x="1462" y="14026"/>
                </a:cubicBezTo>
                <a:cubicBezTo>
                  <a:pt x="2111" y="13675"/>
                  <a:pt x="2923" y="13465"/>
                  <a:pt x="3735" y="13184"/>
                </a:cubicBezTo>
                <a:cubicBezTo>
                  <a:pt x="5116" y="12834"/>
                  <a:pt x="6902" y="11712"/>
                  <a:pt x="6902" y="11712"/>
                </a:cubicBezTo>
                <a:close/>
                <a:moveTo>
                  <a:pt x="10800" y="0"/>
                </a:moveTo>
                <a:cubicBezTo>
                  <a:pt x="13886" y="0"/>
                  <a:pt x="16484" y="2174"/>
                  <a:pt x="16484" y="4909"/>
                </a:cubicBezTo>
                <a:lnTo>
                  <a:pt x="16484" y="6873"/>
                </a:lnTo>
                <a:cubicBezTo>
                  <a:pt x="16484" y="9608"/>
                  <a:pt x="13886" y="11782"/>
                  <a:pt x="10800" y="11782"/>
                </a:cubicBezTo>
                <a:cubicBezTo>
                  <a:pt x="7633" y="11782"/>
                  <a:pt x="5116" y="9608"/>
                  <a:pt x="5116" y="6873"/>
                </a:cubicBezTo>
                <a:lnTo>
                  <a:pt x="5116" y="4909"/>
                </a:lnTo>
                <a:cubicBezTo>
                  <a:pt x="5116" y="2174"/>
                  <a:pt x="7633" y="0"/>
                  <a:pt x="10800" y="0"/>
                </a:cubicBezTo>
                <a:close/>
                <a:moveTo>
                  <a:pt x="10800" y="1122"/>
                </a:moveTo>
                <a:cubicBezTo>
                  <a:pt x="8364" y="1122"/>
                  <a:pt x="6415" y="2805"/>
                  <a:pt x="6415" y="4909"/>
                </a:cubicBezTo>
                <a:lnTo>
                  <a:pt x="6415" y="6873"/>
                </a:lnTo>
                <a:cubicBezTo>
                  <a:pt x="6415" y="8977"/>
                  <a:pt x="8364" y="10660"/>
                  <a:pt x="10800" y="10660"/>
                </a:cubicBezTo>
                <a:cubicBezTo>
                  <a:pt x="13155" y="10660"/>
                  <a:pt x="15104" y="8977"/>
                  <a:pt x="15104" y="6873"/>
                </a:cubicBezTo>
                <a:lnTo>
                  <a:pt x="15104" y="4909"/>
                </a:lnTo>
                <a:cubicBezTo>
                  <a:pt x="15104" y="2805"/>
                  <a:pt x="13155" y="1122"/>
                  <a:pt x="10800" y="1122"/>
                </a:cubicBezTo>
                <a:close/>
              </a:path>
            </a:pathLst>
          </a:custGeom>
          <a:solidFill>
            <a:srgbClr val="2C11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1" name="Должность, организация"/>
          <p:cNvSpPr txBox="1"/>
          <p:nvPr/>
        </p:nvSpPr>
        <p:spPr>
          <a:xfrm>
            <a:off x="4163170" y="11590358"/>
            <a:ext cx="360413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Должность, организация</a:t>
            </a:r>
          </a:p>
        </p:txBody>
      </p:sp>
      <p:sp>
        <p:nvSpPr>
          <p:cNvPr id="172" name="Закругленный прямоугольник"/>
          <p:cNvSpPr/>
          <p:nvPr/>
        </p:nvSpPr>
        <p:spPr>
          <a:xfrm>
            <a:off x="7321094" y="909873"/>
            <a:ext cx="4453596" cy="1380067"/>
          </a:xfrm>
          <a:prstGeom prst="roundRect">
            <a:avLst>
              <a:gd name="adj" fmla="val 22815"/>
            </a:avLst>
          </a:prstGeom>
          <a:solidFill>
            <a:srgbClr val="FFFFFF">
              <a:alpha val="1202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Логотип организации"/>
          <p:cNvSpPr txBox="1"/>
          <p:nvPr/>
        </p:nvSpPr>
        <p:spPr>
          <a:xfrm>
            <a:off x="8504011" y="1415756"/>
            <a:ext cx="208776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sp>
        <p:nvSpPr>
          <p:cNvPr id="174" name="24, 25 Июня 2025 г."/>
          <p:cNvSpPr txBox="1"/>
          <p:nvPr/>
        </p:nvSpPr>
        <p:spPr>
          <a:xfrm>
            <a:off x="1952302" y="8355387"/>
            <a:ext cx="290320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24, 25 Июня 2025 г.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лого_горизонтальный_темный.ai" descr="лого_горизонтальный_темный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65196" y="844094"/>
            <a:ext cx="2172318" cy="67603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Основная информация об организации"/>
          <p:cNvSpPr txBox="1"/>
          <p:nvPr/>
        </p:nvSpPr>
        <p:spPr>
          <a:xfrm>
            <a:off x="775565" y="794758"/>
            <a:ext cx="953372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z="4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Основная информация об организации</a:t>
            </a:r>
          </a:p>
        </p:txBody>
      </p:sp>
      <p:sp>
        <p:nvSpPr>
          <p:cNvPr id="178" name="Закругленный прямоугольник"/>
          <p:cNvSpPr/>
          <p:nvPr/>
        </p:nvSpPr>
        <p:spPr>
          <a:xfrm>
            <a:off x="20993938" y="830302"/>
            <a:ext cx="2368210" cy="733854"/>
          </a:xfrm>
          <a:prstGeom prst="roundRect">
            <a:avLst>
              <a:gd name="adj" fmla="val 22815"/>
            </a:avLst>
          </a:prstGeom>
          <a:solidFill>
            <a:srgbClr val="D5D5D5">
              <a:alpha val="2162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Логотип организации"/>
          <p:cNvSpPr txBox="1"/>
          <p:nvPr/>
        </p:nvSpPr>
        <p:spPr>
          <a:xfrm>
            <a:off x="21192205" y="1025779"/>
            <a:ext cx="19716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sp>
        <p:nvSpPr>
          <p:cNvPr id="180" name="Ключевые изделия фотоники, производимые организацией"/>
          <p:cNvSpPr txBox="1"/>
          <p:nvPr/>
        </p:nvSpPr>
        <p:spPr>
          <a:xfrm>
            <a:off x="775565" y="7162621"/>
            <a:ext cx="1204794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Ключевые изделия фотоники, производимые организацией</a:t>
            </a:r>
          </a:p>
        </p:txBody>
      </p:sp>
      <p:sp>
        <p:nvSpPr>
          <p:cNvPr id="181" name="Основная деятельность организации в области технологий оптоэлектроники и фотоники (кратко)"/>
          <p:cNvSpPr txBox="1"/>
          <p:nvPr/>
        </p:nvSpPr>
        <p:spPr>
          <a:xfrm>
            <a:off x="775565" y="1824111"/>
            <a:ext cx="122995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Основная деятельность организации в области технологий оптоэлектроники и фотоники (кратко)</a:t>
            </a:r>
          </a:p>
        </p:txBody>
      </p:sp>
      <p:pic>
        <p:nvPicPr>
          <p:cNvPr id="182" name="фир графика_заливка.png" descr="фир графика_заливка.png"/>
          <p:cNvPicPr>
            <a:picLocks noChangeAspect="1"/>
          </p:cNvPicPr>
          <p:nvPr/>
        </p:nvPicPr>
        <p:blipFill>
          <a:blip r:embed="rId3">
            <a:extLst/>
          </a:blip>
          <a:srcRect l="48414" t="0" r="0" b="75288"/>
          <a:stretch>
            <a:fillRect/>
          </a:stretch>
        </p:blipFill>
        <p:spPr>
          <a:xfrm rot="16200000">
            <a:off x="16193168" y="5525168"/>
            <a:ext cx="13279835" cy="3101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фир графика_линии_темные.png" descr="фир графика_линии_темные.png"/>
          <p:cNvPicPr>
            <a:picLocks noChangeAspect="1"/>
          </p:cNvPicPr>
          <p:nvPr/>
        </p:nvPicPr>
        <p:blipFill>
          <a:blip r:embed="rId4">
            <a:alphaModFix amt="5023"/>
            <a:extLst/>
          </a:blip>
          <a:stretch>
            <a:fillRect/>
          </a:stretch>
        </p:blipFill>
        <p:spPr>
          <a:xfrm>
            <a:off x="-6013678" y="11121828"/>
            <a:ext cx="12047941" cy="590930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Закругленный прямоугольник"/>
          <p:cNvSpPr/>
          <p:nvPr/>
        </p:nvSpPr>
        <p:spPr>
          <a:xfrm>
            <a:off x="801687" y="31392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Закругленный прямоугольник"/>
          <p:cNvSpPr/>
          <p:nvPr/>
        </p:nvSpPr>
        <p:spPr>
          <a:xfrm>
            <a:off x="7601763" y="31392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Закругленный прямоугольник"/>
          <p:cNvSpPr/>
          <p:nvPr/>
        </p:nvSpPr>
        <p:spPr>
          <a:xfrm>
            <a:off x="14401840" y="3139297"/>
            <a:ext cx="6642278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7" name="Закругленный прямоугольник"/>
          <p:cNvSpPr/>
          <p:nvPr/>
        </p:nvSpPr>
        <p:spPr>
          <a:xfrm>
            <a:off x="801687" y="8021958"/>
            <a:ext cx="6642278" cy="3798988"/>
          </a:xfrm>
          <a:prstGeom prst="roundRect">
            <a:avLst>
              <a:gd name="adj" fmla="val 15000"/>
            </a:avLst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Закругленный прямоугольник"/>
          <p:cNvSpPr/>
          <p:nvPr/>
        </p:nvSpPr>
        <p:spPr>
          <a:xfrm>
            <a:off x="7601763" y="8021958"/>
            <a:ext cx="6642279" cy="3798988"/>
          </a:xfrm>
          <a:prstGeom prst="roundRect">
            <a:avLst>
              <a:gd name="adj" fmla="val 15000"/>
            </a:avLst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Закругленный прямоугольник"/>
          <p:cNvSpPr/>
          <p:nvPr/>
        </p:nvSpPr>
        <p:spPr>
          <a:xfrm>
            <a:off x="14401840" y="8021958"/>
            <a:ext cx="6642278" cy="3798988"/>
          </a:xfrm>
          <a:prstGeom prst="roundRect">
            <a:avLst>
              <a:gd name="adj" fmla="val 15000"/>
            </a:avLst>
          </a:prstGeom>
          <a:solidFill>
            <a:srgbClr val="F6F6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Номер слайда"/>
          <p:cNvSpPr txBox="1"/>
          <p:nvPr>
            <p:ph type="sldNum" sz="quarter" idx="4294967295"/>
          </p:nvPr>
        </p:nvSpPr>
        <p:spPr>
          <a:xfrm>
            <a:off x="23155203" y="12843073"/>
            <a:ext cx="252187" cy="447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>
              <a:defRPr sz="2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иоритетные проблемные вопросы фотоники в РФ"/>
          <p:cNvSpPr txBox="1"/>
          <p:nvPr/>
        </p:nvSpPr>
        <p:spPr>
          <a:xfrm>
            <a:off x="775565" y="794758"/>
            <a:ext cx="1264233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z="4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Приоритетные проблемные вопросы фотоники в РФ</a:t>
            </a:r>
          </a:p>
        </p:txBody>
      </p:sp>
      <p:sp>
        <p:nvSpPr>
          <p:cNvPr id="193" name="Закругленный прямоугольник"/>
          <p:cNvSpPr/>
          <p:nvPr/>
        </p:nvSpPr>
        <p:spPr>
          <a:xfrm>
            <a:off x="20993938" y="830302"/>
            <a:ext cx="2368210" cy="733854"/>
          </a:xfrm>
          <a:prstGeom prst="roundRect">
            <a:avLst>
              <a:gd name="adj" fmla="val 22815"/>
            </a:avLst>
          </a:prstGeom>
          <a:solidFill>
            <a:srgbClr val="D5D5D5">
              <a:alpha val="2162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Логотип организации"/>
          <p:cNvSpPr txBox="1"/>
          <p:nvPr/>
        </p:nvSpPr>
        <p:spPr>
          <a:xfrm>
            <a:off x="21192205" y="1025779"/>
            <a:ext cx="19716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sp>
        <p:nvSpPr>
          <p:cNvPr id="195" name="Ключевые, на Ваш взгляд, приоритетные проблемные вопросы в области фотоники, которые требуют скорейшего решения (включая технологическую импортонезависимость)."/>
          <p:cNvSpPr txBox="1"/>
          <p:nvPr/>
        </p:nvSpPr>
        <p:spPr>
          <a:xfrm>
            <a:off x="775565" y="1824111"/>
            <a:ext cx="1229959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Ключевые, на Ваш взгляд, приоритетные проблемные вопросы в области фотоники, которые требуют скорейшего решения (включая технологическую импортонезависимость).</a:t>
            </a:r>
          </a:p>
        </p:txBody>
      </p:sp>
      <p:sp>
        <p:nvSpPr>
          <p:cNvPr id="196" name="Закругленный прямоугольник"/>
          <p:cNvSpPr/>
          <p:nvPr/>
        </p:nvSpPr>
        <p:spPr>
          <a:xfrm>
            <a:off x="801687" y="39520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7" name="Закругленный прямоугольник"/>
          <p:cNvSpPr/>
          <p:nvPr/>
        </p:nvSpPr>
        <p:spPr>
          <a:xfrm>
            <a:off x="7728763" y="39520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Закругленный прямоугольник"/>
          <p:cNvSpPr/>
          <p:nvPr/>
        </p:nvSpPr>
        <p:spPr>
          <a:xfrm>
            <a:off x="801687" y="81430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Закругленный прямоугольник"/>
          <p:cNvSpPr/>
          <p:nvPr/>
        </p:nvSpPr>
        <p:spPr>
          <a:xfrm>
            <a:off x="7728763" y="8143097"/>
            <a:ext cx="6642279" cy="3798989"/>
          </a:xfrm>
          <a:prstGeom prst="roundRect">
            <a:avLst>
              <a:gd name="adj" fmla="val 15000"/>
            </a:avLst>
          </a:prstGeom>
          <a:solidFill>
            <a:srgbClr val="000000">
              <a:alpha val="341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Номер слайда"/>
          <p:cNvSpPr txBox="1"/>
          <p:nvPr>
            <p:ph type="sldNum" sz="quarter" idx="4294967295"/>
          </p:nvPr>
        </p:nvSpPr>
        <p:spPr>
          <a:xfrm>
            <a:off x="23155203" y="12843073"/>
            <a:ext cx="252187" cy="447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фир графика_заливка.png" descr="фир графика_заливка.png"/>
          <p:cNvPicPr>
            <a:picLocks noChangeAspect="1"/>
          </p:cNvPicPr>
          <p:nvPr/>
        </p:nvPicPr>
        <p:blipFill>
          <a:blip r:embed="rId2">
            <a:extLst/>
          </a:blip>
          <a:srcRect l="0" t="22948" r="55252" b="0"/>
          <a:stretch>
            <a:fillRect/>
          </a:stretch>
        </p:blipFill>
        <p:spPr>
          <a:xfrm rot="2700000">
            <a:off x="13770125" y="-379087"/>
            <a:ext cx="15187860" cy="12751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298"/>
                </a:moveTo>
                <a:lnTo>
                  <a:pt x="0" y="21600"/>
                </a:lnTo>
                <a:lnTo>
                  <a:pt x="17258" y="21600"/>
                </a:lnTo>
                <a:lnTo>
                  <a:pt x="21600" y="16429"/>
                </a:lnTo>
                <a:lnTo>
                  <a:pt x="7807" y="0"/>
                </a:lnTo>
                <a:lnTo>
                  <a:pt x="0" y="92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лого_горизонтальный_темный.ai" descr="лого_горизонтальный_темный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4796" y="957449"/>
            <a:ext cx="4023893" cy="125224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Закругленный прямоугольник"/>
          <p:cNvSpPr/>
          <p:nvPr/>
        </p:nvSpPr>
        <p:spPr>
          <a:xfrm>
            <a:off x="6064147" y="931902"/>
            <a:ext cx="4386754" cy="1359354"/>
          </a:xfrm>
          <a:prstGeom prst="roundRect">
            <a:avLst>
              <a:gd name="adj" fmla="val 22815"/>
            </a:avLst>
          </a:prstGeom>
          <a:solidFill>
            <a:srgbClr val="D5D5D5">
              <a:alpha val="2162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Логотип организации"/>
          <p:cNvSpPr txBox="1"/>
          <p:nvPr/>
        </p:nvSpPr>
        <p:spPr>
          <a:xfrm>
            <a:off x="6431407" y="1293993"/>
            <a:ext cx="3652233" cy="635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16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sp>
        <p:nvSpPr>
          <p:cNvPr id="206" name="Заголовок перебивочного…"/>
          <p:cNvSpPr txBox="1"/>
          <p:nvPr/>
        </p:nvSpPr>
        <p:spPr>
          <a:xfrm>
            <a:off x="1137693" y="4808767"/>
            <a:ext cx="12325091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Заголовок перебивочного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слайда</a:t>
            </a:r>
          </a:p>
        </p:txBody>
      </p:sp>
      <p:pic>
        <p:nvPicPr>
          <p:cNvPr id="207" name="фир графика_линии_темные.png" descr="фир графика_линии_темные.png"/>
          <p:cNvPicPr>
            <a:picLocks noChangeAspect="1"/>
          </p:cNvPicPr>
          <p:nvPr/>
        </p:nvPicPr>
        <p:blipFill>
          <a:blip r:embed="rId4">
            <a:alphaModFix amt="5023"/>
            <a:extLst/>
          </a:blip>
          <a:stretch>
            <a:fillRect/>
          </a:stretch>
        </p:blipFill>
        <p:spPr>
          <a:xfrm>
            <a:off x="-11163871" y="8840812"/>
            <a:ext cx="22458867" cy="1101568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Номер слайда"/>
          <p:cNvSpPr txBox="1"/>
          <p:nvPr>
            <p:ph type="sldNum" sz="quarter" idx="4294967295"/>
          </p:nvPr>
        </p:nvSpPr>
        <p:spPr>
          <a:xfrm>
            <a:off x="23155203" y="12843073"/>
            <a:ext cx="252187" cy="447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>
              <a:defRPr sz="2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лого_горизонтальный_темный.ai" descr="лого_горизонтальный_темный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65196" y="844094"/>
            <a:ext cx="2172318" cy="67603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Предложения по развитию отечественных технологий фотоники"/>
          <p:cNvSpPr txBox="1"/>
          <p:nvPr/>
        </p:nvSpPr>
        <p:spPr>
          <a:xfrm>
            <a:off x="775565" y="794758"/>
            <a:ext cx="1552456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z="4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Предложения по развитию отечественных технологий фотоники</a:t>
            </a:r>
          </a:p>
        </p:txBody>
      </p:sp>
      <p:sp>
        <p:nvSpPr>
          <p:cNvPr id="212" name="Закругленный прямоугольник"/>
          <p:cNvSpPr/>
          <p:nvPr/>
        </p:nvSpPr>
        <p:spPr>
          <a:xfrm>
            <a:off x="20993938" y="830302"/>
            <a:ext cx="2368210" cy="733854"/>
          </a:xfrm>
          <a:prstGeom prst="roundRect">
            <a:avLst>
              <a:gd name="adj" fmla="val 22815"/>
            </a:avLst>
          </a:prstGeom>
          <a:solidFill>
            <a:srgbClr val="D5D5D5">
              <a:alpha val="2162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Логотип организации"/>
          <p:cNvSpPr txBox="1"/>
          <p:nvPr/>
        </p:nvSpPr>
        <p:spPr>
          <a:xfrm>
            <a:off x="21192205" y="1025779"/>
            <a:ext cx="19716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sp>
        <p:nvSpPr>
          <p:cNvPr id="214" name="Указать предложения по развитию отечественных технологий оптоэлектроники и фотоники, включая (указать кратко основную информацию, возможны изменения/дополнения):"/>
          <p:cNvSpPr txBox="1"/>
          <p:nvPr/>
        </p:nvSpPr>
        <p:spPr>
          <a:xfrm>
            <a:off x="775565" y="1824111"/>
            <a:ext cx="1229959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Указать предложения по развитию отечественных технологий оптоэлектроники и фотоники, включая (указать кратко основную информацию, возможны изменения/дополнения):</a:t>
            </a:r>
          </a:p>
        </p:txBody>
      </p:sp>
      <p:sp>
        <p:nvSpPr>
          <p:cNvPr id="215" name="направления развития и их актуальность;…"/>
          <p:cNvSpPr txBox="1"/>
          <p:nvPr/>
        </p:nvSpPr>
        <p:spPr>
          <a:xfrm>
            <a:off x="784945" y="3852632"/>
            <a:ext cx="11653668" cy="374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направления развития и их актуальность;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предложения по развитию важнейших технологий на период до 2030 года;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предложения по развитию технологий на долгосрочную перспективу            на период до 2045 года;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наличие/отсутствие компетенций/задела в указанных направлениях 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сведения об уровне развития зарубежных технологий по тематике 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оценка достигаемого результата от внедрения предлагаемых технологий.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перечень потенциальных организаций-исполнителей </a:t>
            </a:r>
          </a:p>
        </p:txBody>
      </p:sp>
      <p:pic>
        <p:nvPicPr>
          <p:cNvPr id="216" name="фир графика_линии_темные.png" descr="фир графика_линии_темные.png"/>
          <p:cNvPicPr>
            <a:picLocks noChangeAspect="1"/>
          </p:cNvPicPr>
          <p:nvPr/>
        </p:nvPicPr>
        <p:blipFill>
          <a:blip r:embed="rId3">
            <a:alphaModFix amt="5023"/>
            <a:extLst/>
          </a:blip>
          <a:srcRect l="0" t="1" r="37003" b="0"/>
          <a:stretch>
            <a:fillRect/>
          </a:stretch>
        </p:blipFill>
        <p:spPr>
          <a:xfrm rot="2700000">
            <a:off x="12735463" y="2778550"/>
            <a:ext cx="14148113" cy="11015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93"/>
                </a:moveTo>
                <a:lnTo>
                  <a:pt x="0" y="21600"/>
                </a:lnTo>
                <a:lnTo>
                  <a:pt x="14115" y="21600"/>
                </a:lnTo>
                <a:lnTo>
                  <a:pt x="21600" y="11986"/>
                </a:lnTo>
                <a:lnTo>
                  <a:pt x="12268" y="0"/>
                </a:lnTo>
                <a:lnTo>
                  <a:pt x="1318" y="0"/>
                </a:lnTo>
                <a:lnTo>
                  <a:pt x="0" y="169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фир графика_заливка.png" descr="фир графика_заливка.png"/>
          <p:cNvPicPr>
            <a:picLocks noChangeAspect="1"/>
          </p:cNvPicPr>
          <p:nvPr/>
        </p:nvPicPr>
        <p:blipFill>
          <a:blip r:embed="rId4">
            <a:extLst/>
          </a:blip>
          <a:srcRect l="55742" t="0" r="0" b="85144"/>
          <a:stretch>
            <a:fillRect/>
          </a:stretch>
        </p:blipFill>
        <p:spPr>
          <a:xfrm>
            <a:off x="0" y="11949760"/>
            <a:ext cx="10791737" cy="176624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Номер слайда"/>
          <p:cNvSpPr txBox="1"/>
          <p:nvPr>
            <p:ph type="sldNum" sz="quarter" idx="4294967295"/>
          </p:nvPr>
        </p:nvSpPr>
        <p:spPr>
          <a:xfrm>
            <a:off x="23155203" y="12843073"/>
            <a:ext cx="252187" cy="447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>
              <a:defRPr sz="2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лого_горизонтальный_темный.ai" descr="лого_горизонтальный_темный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65196" y="844094"/>
            <a:ext cx="2172318" cy="67603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Предложения в дорожную карту развития фотоники и оптоэлектроники на ближайшую и долгосрочную перспективу"/>
          <p:cNvSpPr txBox="1"/>
          <p:nvPr/>
        </p:nvSpPr>
        <p:spPr>
          <a:xfrm>
            <a:off x="775565" y="794758"/>
            <a:ext cx="17436393" cy="13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b="1" sz="4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Предложения в дорожную карту развития фотоники и оптоэлектроники на ближайшую и долгосрочную перспективу</a:t>
            </a:r>
          </a:p>
        </p:txBody>
      </p:sp>
      <p:sp>
        <p:nvSpPr>
          <p:cNvPr id="222" name="Закругленный прямоугольник"/>
          <p:cNvSpPr/>
          <p:nvPr/>
        </p:nvSpPr>
        <p:spPr>
          <a:xfrm>
            <a:off x="20993938" y="830302"/>
            <a:ext cx="2368210" cy="733854"/>
          </a:xfrm>
          <a:prstGeom prst="roundRect">
            <a:avLst>
              <a:gd name="adj" fmla="val 22815"/>
            </a:avLst>
          </a:prstGeom>
          <a:solidFill>
            <a:srgbClr val="D5D5D5">
              <a:alpha val="2162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Логотип организации"/>
          <p:cNvSpPr txBox="1"/>
          <p:nvPr/>
        </p:nvSpPr>
        <p:spPr>
          <a:xfrm>
            <a:off x="21192205" y="1025779"/>
            <a:ext cx="19716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pic>
        <p:nvPicPr>
          <p:cNvPr id="224" name="фир графика_линии_темные.png" descr="фир графика_линии_темные.png"/>
          <p:cNvPicPr>
            <a:picLocks noChangeAspect="1"/>
          </p:cNvPicPr>
          <p:nvPr/>
        </p:nvPicPr>
        <p:blipFill>
          <a:blip r:embed="rId3">
            <a:alphaModFix amt="5023"/>
            <a:extLst/>
          </a:blip>
          <a:stretch>
            <a:fillRect/>
          </a:stretch>
        </p:blipFill>
        <p:spPr>
          <a:xfrm rot="5400000">
            <a:off x="13595432" y="7558751"/>
            <a:ext cx="22458867" cy="11015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Указать предложения по проектам в Дорожную карту и развитию технологий от организации:"/>
          <p:cNvSpPr txBox="1"/>
          <p:nvPr/>
        </p:nvSpPr>
        <p:spPr>
          <a:xfrm>
            <a:off x="775565" y="2332111"/>
            <a:ext cx="1500336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Указать предложения по проектам в Дорожную карту и развитию технологий от организации:</a:t>
            </a:r>
          </a:p>
        </p:txBody>
      </p:sp>
      <p:sp>
        <p:nvSpPr>
          <p:cNvPr id="226" name="наименование технологического направления развития;…"/>
          <p:cNvSpPr txBox="1"/>
          <p:nvPr/>
        </p:nvSpPr>
        <p:spPr>
          <a:xfrm>
            <a:off x="784945" y="3631652"/>
            <a:ext cx="11653668" cy="1903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наименование технологического направления развития;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экспертная оценка перспектив создания технологии;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область применения технологии / конечные продукты;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ct val="71000"/>
              <a:buChar char="•"/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необходимость освоения технологии в Российской Федерации.</a:t>
            </a:r>
          </a:p>
        </p:txBody>
      </p:sp>
      <p:pic>
        <p:nvPicPr>
          <p:cNvPr id="227" name="фир графика_заливка.png" descr="фир графика_заливка.png"/>
          <p:cNvPicPr>
            <a:picLocks noChangeAspect="1"/>
          </p:cNvPicPr>
          <p:nvPr/>
        </p:nvPicPr>
        <p:blipFill>
          <a:blip r:embed="rId4">
            <a:extLst/>
          </a:blip>
          <a:srcRect l="55742" t="0" r="0" b="90485"/>
          <a:stretch>
            <a:fillRect/>
          </a:stretch>
        </p:blipFill>
        <p:spPr>
          <a:xfrm>
            <a:off x="0" y="12584760"/>
            <a:ext cx="10791737" cy="1131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лого_горизонтальный_темный.ai" descr="лого_горизонтальный_темный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3451" y="969519"/>
            <a:ext cx="4051301" cy="126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фир графика_линии_светлые.png" descr="фир графика_линии_светлые.png"/>
          <p:cNvPicPr>
            <a:picLocks noChangeAspect="1"/>
          </p:cNvPicPr>
          <p:nvPr/>
        </p:nvPicPr>
        <p:blipFill>
          <a:blip r:embed="rId3">
            <a:extLst/>
          </a:blip>
          <a:srcRect l="0" t="22052" r="57541" b="0"/>
          <a:stretch>
            <a:fillRect/>
          </a:stretch>
        </p:blipFill>
        <p:spPr>
          <a:xfrm rot="2700000">
            <a:off x="12826176" y="-770084"/>
            <a:ext cx="15714326" cy="14150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3"/>
                </a:moveTo>
                <a:lnTo>
                  <a:pt x="0" y="21600"/>
                </a:lnTo>
                <a:lnTo>
                  <a:pt x="15481" y="21600"/>
                </a:lnTo>
                <a:lnTo>
                  <a:pt x="21600" y="14805"/>
                </a:lnTo>
                <a:lnTo>
                  <a:pt x="8269" y="0"/>
                </a:lnTo>
                <a:lnTo>
                  <a:pt x="0" y="918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1" name="фир графика_заливка.png" descr="фир графика_заливка.png"/>
          <p:cNvPicPr>
            <a:picLocks noChangeAspect="1"/>
          </p:cNvPicPr>
          <p:nvPr/>
        </p:nvPicPr>
        <p:blipFill>
          <a:blip r:embed="rId4">
            <a:extLst/>
          </a:blip>
          <a:srcRect l="0" t="22948" r="55252" b="0"/>
          <a:stretch>
            <a:fillRect/>
          </a:stretch>
        </p:blipFill>
        <p:spPr>
          <a:xfrm rot="2700000">
            <a:off x="13770125" y="-379087"/>
            <a:ext cx="15187860" cy="12751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298"/>
                </a:moveTo>
                <a:lnTo>
                  <a:pt x="0" y="21600"/>
                </a:lnTo>
                <a:lnTo>
                  <a:pt x="17258" y="21600"/>
                </a:lnTo>
                <a:lnTo>
                  <a:pt x="21600" y="16429"/>
                </a:lnTo>
                <a:lnTo>
                  <a:pt x="7807" y="0"/>
                </a:lnTo>
                <a:lnTo>
                  <a:pt x="0" y="92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2" name="Спасибо…"/>
          <p:cNvSpPr txBox="1"/>
          <p:nvPr/>
        </p:nvSpPr>
        <p:spPr>
          <a:xfrm>
            <a:off x="1874293" y="5189767"/>
            <a:ext cx="6463216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Спасибо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1" sz="8500">
                <a:latin typeface="Calibri"/>
                <a:ea typeface="Calibri"/>
                <a:cs typeface="Calibri"/>
                <a:sym typeface="Calibri"/>
              </a:defRPr>
            </a:pPr>
            <a:r>
              <a:t>за внимание!</a:t>
            </a:r>
          </a:p>
        </p:txBody>
      </p:sp>
      <p:sp>
        <p:nvSpPr>
          <p:cNvPr id="233" name="Закругленный прямоугольник"/>
          <p:cNvSpPr/>
          <p:nvPr/>
        </p:nvSpPr>
        <p:spPr>
          <a:xfrm>
            <a:off x="7321094" y="909873"/>
            <a:ext cx="4453596" cy="1380067"/>
          </a:xfrm>
          <a:prstGeom prst="roundRect">
            <a:avLst>
              <a:gd name="adj" fmla="val 22815"/>
            </a:avLst>
          </a:prstGeom>
          <a:solidFill>
            <a:srgbClr val="D5D5D5">
              <a:alpha val="306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Логотип организации"/>
          <p:cNvSpPr txBox="1"/>
          <p:nvPr/>
        </p:nvSpPr>
        <p:spPr>
          <a:xfrm>
            <a:off x="8504011" y="1415756"/>
            <a:ext cx="208776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1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Логотип организации</a:t>
            </a:r>
          </a:p>
        </p:txBody>
      </p:sp>
      <p:pic>
        <p:nvPicPr>
          <p:cNvPr id="235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7371" y="8699902"/>
            <a:ext cx="4051301" cy="4051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24, 25 Июня 2025 г."/>
          <p:cNvSpPr txBox="1"/>
          <p:nvPr/>
        </p:nvSpPr>
        <p:spPr>
          <a:xfrm>
            <a:off x="6364608" y="12223457"/>
            <a:ext cx="290321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24, 25 Июня 2025 г.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